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14"/>
  </p:notesMasterIdLst>
  <p:handoutMasterIdLst>
    <p:handoutMasterId r:id="rId15"/>
  </p:handoutMasterIdLst>
  <p:sldIdLst>
    <p:sldId id="265" r:id="rId2"/>
    <p:sldId id="257" r:id="rId3"/>
    <p:sldId id="267" r:id="rId4"/>
    <p:sldId id="266" r:id="rId5"/>
    <p:sldId id="269" r:id="rId6"/>
    <p:sldId id="276" r:id="rId7"/>
    <p:sldId id="271" r:id="rId8"/>
    <p:sldId id="270" r:id="rId9"/>
    <p:sldId id="272" r:id="rId10"/>
    <p:sldId id="273" r:id="rId11"/>
    <p:sldId id="274" r:id="rId12"/>
    <p:sldId id="275" r:id="rId13"/>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well HM Kong" initials="LHK" lastIdx="3" clrIdx="0">
    <p:extLst>
      <p:ext uri="{19B8F6BF-5375-455C-9EA6-DF929625EA0E}">
        <p15:presenceInfo xmlns:p15="http://schemas.microsoft.com/office/powerpoint/2012/main" userId="Lowell HM Ko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24" autoAdjust="0"/>
    <p:restoredTop sz="94660"/>
  </p:normalViewPr>
  <p:slideViewPr>
    <p:cSldViewPr>
      <p:cViewPr varScale="1">
        <p:scale>
          <a:sx n="111" d="100"/>
          <a:sy n="111" d="100"/>
        </p:scale>
        <p:origin x="558" y="114"/>
      </p:cViewPr>
      <p:guideLst>
        <p:guide orient="horz" pos="2160"/>
        <p:guide pos="3840"/>
      </p:guideLst>
    </p:cSldViewPr>
  </p:slideViewPr>
  <p:notesTextViewPr>
    <p:cViewPr>
      <p:scale>
        <a:sx n="1" d="1"/>
        <a:sy n="1" d="1"/>
      </p:scale>
      <p:origin x="0" y="0"/>
    </p:cViewPr>
  </p:notesTextViewPr>
  <p:notesViewPr>
    <p:cSldViewPr>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04ED5854-FA51-4288-BF48-BA7F6B080899}" type="datetimeFigureOut">
              <a:rPr lang="en-US" smtClean="0"/>
              <a:t>7/14/2021</a:t>
            </a:fld>
            <a:endParaRPr lang="en-US"/>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66F50ED0-2F4E-4E61-B494-033A5468EE33}" type="slidenum">
              <a:rPr lang="en-US" smtClean="0"/>
              <a:t>‹#›</a:t>
            </a:fld>
            <a:endParaRPr lang="en-US"/>
          </a:p>
        </p:txBody>
      </p:sp>
    </p:spTree>
    <p:extLst>
      <p:ext uri="{BB962C8B-B14F-4D97-AF65-F5344CB8AC3E}">
        <p14:creationId xmlns:p14="http://schemas.microsoft.com/office/powerpoint/2010/main" val="296538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301543" cy="341064"/>
          </a:xfrm>
          <a:prstGeom prst="rect">
            <a:avLst/>
          </a:prstGeom>
        </p:spPr>
        <p:txBody>
          <a:bodyPr vert="horz" lIns="91440" tIns="45720" rIns="91440" bIns="45720" rtlCol="0"/>
          <a:lstStyle>
            <a:lvl1pPr algn="l">
              <a:defRPr sz="1200"/>
            </a:lvl1pPr>
          </a:lstStyle>
          <a:p>
            <a:endParaRPr lang="en-HK"/>
          </a:p>
        </p:txBody>
      </p:sp>
      <p:sp>
        <p:nvSpPr>
          <p:cNvPr id="3" name="Date Placeholder 2"/>
          <p:cNvSpPr>
            <a:spLocks noGrp="1"/>
          </p:cNvSpPr>
          <p:nvPr>
            <p:ph type="dt" idx="1"/>
          </p:nvPr>
        </p:nvSpPr>
        <p:spPr>
          <a:xfrm>
            <a:off x="5622802" y="0"/>
            <a:ext cx="4301543" cy="341064"/>
          </a:xfrm>
          <a:prstGeom prst="rect">
            <a:avLst/>
          </a:prstGeom>
        </p:spPr>
        <p:txBody>
          <a:bodyPr vert="horz" lIns="91440" tIns="45720" rIns="91440" bIns="45720" rtlCol="0"/>
          <a:lstStyle>
            <a:lvl1pPr algn="r">
              <a:defRPr sz="1200"/>
            </a:lvl1pPr>
          </a:lstStyle>
          <a:p>
            <a:fld id="{65AFCD08-8250-467B-8754-BC8DEFB802A0}" type="datetimeFigureOut">
              <a:rPr lang="en-HK" smtClean="0"/>
              <a:t>14/7/2021</a:t>
            </a:fld>
            <a:endParaRPr lang="en-HK"/>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HK"/>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6" name="Footer Placeholder 5"/>
          <p:cNvSpPr>
            <a:spLocks noGrp="1"/>
          </p:cNvSpPr>
          <p:nvPr>
            <p:ph type="ftr" sz="quarter" idx="4"/>
          </p:nvPr>
        </p:nvSpPr>
        <p:spPr>
          <a:xfrm>
            <a:off x="4" y="6456613"/>
            <a:ext cx="4301543" cy="341064"/>
          </a:xfrm>
          <a:prstGeom prst="rect">
            <a:avLst/>
          </a:prstGeom>
        </p:spPr>
        <p:txBody>
          <a:bodyPr vert="horz" lIns="91440" tIns="45720" rIns="91440" bIns="45720" rtlCol="0" anchor="b"/>
          <a:lstStyle>
            <a:lvl1pPr algn="l">
              <a:defRPr sz="1200"/>
            </a:lvl1pPr>
          </a:lstStyle>
          <a:p>
            <a:endParaRPr lang="en-HK"/>
          </a:p>
        </p:txBody>
      </p:sp>
      <p:sp>
        <p:nvSpPr>
          <p:cNvPr id="7" name="Slide Number Placeholder 6"/>
          <p:cNvSpPr>
            <a:spLocks noGrp="1"/>
          </p:cNvSpPr>
          <p:nvPr>
            <p:ph type="sldNum" sz="quarter" idx="5"/>
          </p:nvPr>
        </p:nvSpPr>
        <p:spPr>
          <a:xfrm>
            <a:off x="5622802" y="6456613"/>
            <a:ext cx="4301543" cy="341064"/>
          </a:xfrm>
          <a:prstGeom prst="rect">
            <a:avLst/>
          </a:prstGeom>
        </p:spPr>
        <p:txBody>
          <a:bodyPr vert="horz" lIns="91440" tIns="45720" rIns="91440" bIns="45720" rtlCol="0" anchor="b"/>
          <a:lstStyle>
            <a:lvl1pPr algn="r">
              <a:defRPr sz="1200"/>
            </a:lvl1pPr>
          </a:lstStyle>
          <a:p>
            <a:fld id="{4CDF90BD-B51E-47C3-AEC4-213115FCB3A1}" type="slidenum">
              <a:rPr lang="en-HK" smtClean="0"/>
              <a:t>‹#›</a:t>
            </a:fld>
            <a:endParaRPr lang="en-HK"/>
          </a:p>
        </p:txBody>
      </p:sp>
    </p:spTree>
    <p:extLst>
      <p:ext uri="{BB962C8B-B14F-4D97-AF65-F5344CB8AC3E}">
        <p14:creationId xmlns:p14="http://schemas.microsoft.com/office/powerpoint/2010/main" val="2680256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1</a:t>
            </a:fld>
            <a:endParaRPr lang="en-HK"/>
          </a:p>
        </p:txBody>
      </p:sp>
    </p:spTree>
    <p:extLst>
      <p:ext uri="{BB962C8B-B14F-4D97-AF65-F5344CB8AC3E}">
        <p14:creationId xmlns:p14="http://schemas.microsoft.com/office/powerpoint/2010/main" val="748597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11</a:t>
            </a:fld>
            <a:endParaRPr lang="en-HK"/>
          </a:p>
        </p:txBody>
      </p:sp>
    </p:spTree>
    <p:extLst>
      <p:ext uri="{BB962C8B-B14F-4D97-AF65-F5344CB8AC3E}">
        <p14:creationId xmlns:p14="http://schemas.microsoft.com/office/powerpoint/2010/main" val="1541597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12</a:t>
            </a:fld>
            <a:endParaRPr lang="en-HK"/>
          </a:p>
        </p:txBody>
      </p:sp>
    </p:spTree>
    <p:extLst>
      <p:ext uri="{BB962C8B-B14F-4D97-AF65-F5344CB8AC3E}">
        <p14:creationId xmlns:p14="http://schemas.microsoft.com/office/powerpoint/2010/main" val="547852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2</a:t>
            </a:fld>
            <a:endParaRPr lang="en-HK"/>
          </a:p>
        </p:txBody>
      </p:sp>
    </p:spTree>
    <p:extLst>
      <p:ext uri="{BB962C8B-B14F-4D97-AF65-F5344CB8AC3E}">
        <p14:creationId xmlns:p14="http://schemas.microsoft.com/office/powerpoint/2010/main" val="1286541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3</a:t>
            </a:fld>
            <a:endParaRPr lang="en-HK"/>
          </a:p>
        </p:txBody>
      </p:sp>
    </p:spTree>
    <p:extLst>
      <p:ext uri="{BB962C8B-B14F-4D97-AF65-F5344CB8AC3E}">
        <p14:creationId xmlns:p14="http://schemas.microsoft.com/office/powerpoint/2010/main" val="153975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4</a:t>
            </a:fld>
            <a:endParaRPr lang="en-HK"/>
          </a:p>
        </p:txBody>
      </p:sp>
    </p:spTree>
    <p:extLst>
      <p:ext uri="{BB962C8B-B14F-4D97-AF65-F5344CB8AC3E}">
        <p14:creationId xmlns:p14="http://schemas.microsoft.com/office/powerpoint/2010/main" val="211305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5</a:t>
            </a:fld>
            <a:endParaRPr lang="en-HK"/>
          </a:p>
        </p:txBody>
      </p:sp>
    </p:spTree>
    <p:extLst>
      <p:ext uri="{BB962C8B-B14F-4D97-AF65-F5344CB8AC3E}">
        <p14:creationId xmlns:p14="http://schemas.microsoft.com/office/powerpoint/2010/main" val="3065330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7</a:t>
            </a:fld>
            <a:endParaRPr lang="en-HK"/>
          </a:p>
        </p:txBody>
      </p:sp>
    </p:spTree>
    <p:extLst>
      <p:ext uri="{BB962C8B-B14F-4D97-AF65-F5344CB8AC3E}">
        <p14:creationId xmlns:p14="http://schemas.microsoft.com/office/powerpoint/2010/main" val="814773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8</a:t>
            </a:fld>
            <a:endParaRPr lang="en-HK"/>
          </a:p>
        </p:txBody>
      </p:sp>
    </p:spTree>
    <p:extLst>
      <p:ext uri="{BB962C8B-B14F-4D97-AF65-F5344CB8AC3E}">
        <p14:creationId xmlns:p14="http://schemas.microsoft.com/office/powerpoint/2010/main" val="2365731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9</a:t>
            </a:fld>
            <a:endParaRPr lang="en-HK"/>
          </a:p>
        </p:txBody>
      </p:sp>
    </p:spTree>
    <p:extLst>
      <p:ext uri="{BB962C8B-B14F-4D97-AF65-F5344CB8AC3E}">
        <p14:creationId xmlns:p14="http://schemas.microsoft.com/office/powerpoint/2010/main" val="1448865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DF90BD-B51E-47C3-AEC4-213115FCB3A1}" type="slidenum">
              <a:rPr lang="en-HK" smtClean="0"/>
              <a:t>10</a:t>
            </a:fld>
            <a:endParaRPr lang="en-HK"/>
          </a:p>
        </p:txBody>
      </p:sp>
    </p:spTree>
    <p:extLst>
      <p:ext uri="{BB962C8B-B14F-4D97-AF65-F5344CB8AC3E}">
        <p14:creationId xmlns:p14="http://schemas.microsoft.com/office/powerpoint/2010/main" val="270009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27375" y="304802"/>
            <a:ext cx="10997357" cy="402031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627376" y="4455620"/>
            <a:ext cx="10997357" cy="1753217"/>
          </a:xfrm>
        </p:spPr>
        <p:txBody>
          <a:bodyPr lIns="91440" rIns="91440">
            <a:normAutofit/>
          </a:bodyPr>
          <a:lstStyle>
            <a:lvl1pPr marL="0" indent="0" algn="l">
              <a:buNone/>
              <a:defRPr sz="24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00751C04-6B56-48FB-88B0-19BE4460FE95}" type="datetimeFigureOut">
              <a:rPr lang="en-HK" smtClean="0"/>
              <a:t>14/7/2021</a:t>
            </a:fld>
            <a:endParaRPr lang="en-HK"/>
          </a:p>
        </p:txBody>
      </p:sp>
      <p:sp>
        <p:nvSpPr>
          <p:cNvPr id="5" name="Footer Placeholder 4"/>
          <p:cNvSpPr>
            <a:spLocks noGrp="1"/>
          </p:cNvSpPr>
          <p:nvPr>
            <p:ph type="ftr" sz="quarter" idx="11"/>
          </p:nvPr>
        </p:nvSpPr>
        <p:spPr>
          <a:xfrm>
            <a:off x="3164843" y="6459785"/>
            <a:ext cx="7020558" cy="342928"/>
          </a:xfrm>
        </p:spPr>
        <p:txBody>
          <a:bodyPr/>
          <a:lstStyle/>
          <a:p>
            <a:endParaRPr lang="en-HK" dirty="0"/>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cxnSp>
        <p:nvCxnSpPr>
          <p:cNvPr id="9" name="Straight Connector 8"/>
          <p:cNvCxnSpPr>
            <a:cxnSpLocks/>
          </p:cNvCxnSpPr>
          <p:nvPr/>
        </p:nvCxnSpPr>
        <p:spPr>
          <a:xfrm flipV="1">
            <a:off x="598057" y="4325112"/>
            <a:ext cx="11026675" cy="18288"/>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888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51C04-6B56-48FB-88B0-19BE4460FE95}" type="datetimeFigureOut">
              <a:rPr lang="en-HK" smtClean="0"/>
              <a:t>14/7/2021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30011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83472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7376" y="412302"/>
            <a:ext cx="7945124"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51C04-6B56-48FB-88B0-19BE4460FE95}" type="datetimeFigureOut">
              <a:rPr lang="en-HK" smtClean="0"/>
              <a:t>14/7/2021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140438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51C04-6B56-48FB-88B0-19BE4460FE95}" type="datetimeFigureOut">
              <a:rPr lang="en-HK" smtClean="0"/>
              <a:t>14/7/2021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40385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7376" y="375385"/>
            <a:ext cx="10932244" cy="3858288"/>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627376" y="4453127"/>
            <a:ext cx="10932244" cy="1771453"/>
          </a:xfrm>
        </p:spPr>
        <p:txBody>
          <a:bodyPr lIns="91440" rIns="91440" anchor="t" anchorCtr="0">
            <a:normAutofit/>
          </a:bodyPr>
          <a:lstStyle>
            <a:lvl1pPr marL="0" indent="0">
              <a:buNone/>
              <a:defRPr sz="2400" cap="none"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751C04-6B56-48FB-88B0-19BE4460FE95}" type="datetimeFigureOut">
              <a:rPr lang="en-HK" smtClean="0"/>
              <a:t>14/7/2021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15371A14-B2AA-476F-8E3A-C19D1F713DE2}" type="slidenum">
              <a:rPr lang="en-HK" smtClean="0"/>
              <a:t>‹#›</a:t>
            </a:fld>
            <a:endParaRPr lang="en-HK"/>
          </a:p>
        </p:txBody>
      </p:sp>
      <p:cxnSp>
        <p:nvCxnSpPr>
          <p:cNvPr id="9" name="Straight Connector 8"/>
          <p:cNvCxnSpPr>
            <a:cxnSpLocks/>
          </p:cNvCxnSpPr>
          <p:nvPr/>
        </p:nvCxnSpPr>
        <p:spPr>
          <a:xfrm>
            <a:off x="627376" y="4343400"/>
            <a:ext cx="109322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30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27376" y="286603"/>
            <a:ext cx="10932244" cy="96644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27376" y="1491916"/>
            <a:ext cx="5407664" cy="4726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491916"/>
            <a:ext cx="5407664" cy="4726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751C04-6B56-48FB-88B0-19BE4460FE95}" type="datetimeFigureOut">
              <a:rPr lang="en-HK" smtClean="0"/>
              <a:t>14/7/2021</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273468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27376" y="286604"/>
            <a:ext cx="10932244" cy="968694"/>
          </a:xfrm>
        </p:spPr>
        <p:txBody>
          <a:bodyPr/>
          <a:lstStyle/>
          <a:p>
            <a:r>
              <a:rPr lang="en-US" dirty="0"/>
              <a:t>Click to edit Master title style</a:t>
            </a:r>
          </a:p>
        </p:txBody>
      </p:sp>
      <p:sp>
        <p:nvSpPr>
          <p:cNvPr id="3" name="Text Placeholder 2"/>
          <p:cNvSpPr>
            <a:spLocks noGrp="1"/>
          </p:cNvSpPr>
          <p:nvPr>
            <p:ph type="body" idx="1"/>
          </p:nvPr>
        </p:nvSpPr>
        <p:spPr>
          <a:xfrm>
            <a:off x="627376" y="1477911"/>
            <a:ext cx="5407664"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7376" y="2212194"/>
            <a:ext cx="5407664" cy="40249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475912"/>
            <a:ext cx="534170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19" y="2208197"/>
            <a:ext cx="5341699" cy="40249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0751C04-6B56-48FB-88B0-19BE4460FE95}" type="datetimeFigureOut">
              <a:rPr lang="en-HK" smtClean="0"/>
              <a:t>14/7/2021</a:t>
            </a:fld>
            <a:endParaRPr lang="en-HK"/>
          </a:p>
        </p:txBody>
      </p:sp>
      <p:sp>
        <p:nvSpPr>
          <p:cNvPr id="8" name="Footer Placeholder 7"/>
          <p:cNvSpPr>
            <a:spLocks noGrp="1"/>
          </p:cNvSpPr>
          <p:nvPr>
            <p:ph type="ftr" sz="quarter" idx="11"/>
          </p:nvPr>
        </p:nvSpPr>
        <p:spPr/>
        <p:txBody>
          <a:bodyPr/>
          <a:lstStyle/>
          <a:p>
            <a:endParaRPr lang="en-HK"/>
          </a:p>
        </p:txBody>
      </p:sp>
      <p:sp>
        <p:nvSpPr>
          <p:cNvPr id="9" name="Slide Number Placeholder 8"/>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3466524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097280" y="6478835"/>
            <a:ext cx="2472271" cy="365125"/>
          </a:xfrm>
        </p:spPr>
        <p:txBody>
          <a:bodyPr/>
          <a:lstStyle/>
          <a:p>
            <a:fld id="{00751C04-6B56-48FB-88B0-19BE4460FE95}" type="datetimeFigureOut">
              <a:rPr lang="en-HK" smtClean="0"/>
              <a:t>14/7/2021</a:t>
            </a:fld>
            <a:endParaRPr lang="en-HK"/>
          </a:p>
        </p:txBody>
      </p:sp>
      <p:sp>
        <p:nvSpPr>
          <p:cNvPr id="4" name="Footer Placeholder 3"/>
          <p:cNvSpPr>
            <a:spLocks noGrp="1"/>
          </p:cNvSpPr>
          <p:nvPr>
            <p:ph type="ftr" sz="quarter" idx="11"/>
          </p:nvPr>
        </p:nvSpPr>
        <p:spPr/>
        <p:txBody>
          <a:bodyPr/>
          <a:lstStyle/>
          <a:p>
            <a:endParaRPr lang="en-HK" dirty="0"/>
          </a:p>
        </p:txBody>
      </p:sp>
      <p:sp>
        <p:nvSpPr>
          <p:cNvPr id="5" name="Slide Number Placeholder 4"/>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67924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0751C04-6B56-48FB-88B0-19BE4460FE95}" type="datetimeFigureOut">
              <a:rPr lang="en-HK" smtClean="0"/>
              <a:t>14/7/2021</a:t>
            </a:fld>
            <a:endParaRPr lang="en-H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HK"/>
          </a:p>
        </p:txBody>
      </p:sp>
      <p:sp>
        <p:nvSpPr>
          <p:cNvPr id="9" name="Slide Number Placeholder 8"/>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369326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6651" y="365760"/>
            <a:ext cx="3394631"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292867" y="365760"/>
            <a:ext cx="7266753" cy="59394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723949"/>
            <a:ext cx="3394082" cy="3581255"/>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0751C04-6B56-48FB-88B0-19BE4460FE95}" type="datetimeFigureOut">
              <a:rPr lang="en-HK" smtClean="0"/>
              <a:t>14/7/2021</a:t>
            </a:fld>
            <a:endParaRPr lang="en-HK"/>
          </a:p>
        </p:txBody>
      </p:sp>
      <p:sp>
        <p:nvSpPr>
          <p:cNvPr id="6" name="Footer Placeholder 5"/>
          <p:cNvSpPr>
            <a:spLocks noGrp="1"/>
          </p:cNvSpPr>
          <p:nvPr>
            <p:ph type="ftr" sz="quarter" idx="11"/>
          </p:nvPr>
        </p:nvSpPr>
        <p:spPr>
          <a:xfrm>
            <a:off x="3495712" y="6459785"/>
            <a:ext cx="6128680" cy="332671"/>
          </a:xfrm>
        </p:spPr>
        <p:txBody>
          <a:bodyPr/>
          <a:lstStyle>
            <a:lvl1pPr algn="l">
              <a:defRPr>
                <a:solidFill>
                  <a:schemeClr val="tx2"/>
                </a:solidFill>
              </a:defRPr>
            </a:lvl1pPr>
          </a:lstStyle>
          <a:p>
            <a:endParaRPr lang="en-HK"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5371A14-B2AA-476F-8E3A-C19D1F713DE2}" type="slidenum">
              <a:rPr lang="en-HK" smtClean="0"/>
              <a:t>‹#›</a:t>
            </a:fld>
            <a:endParaRPr lang="en-HK"/>
          </a:p>
        </p:txBody>
      </p:sp>
    </p:spTree>
    <p:extLst>
      <p:ext uri="{BB962C8B-B14F-4D97-AF65-F5344CB8AC3E}">
        <p14:creationId xmlns:p14="http://schemas.microsoft.com/office/powerpoint/2010/main" val="2756230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7376" y="5074920"/>
            <a:ext cx="10932244" cy="822960"/>
          </a:xfrm>
        </p:spPr>
        <p:txBody>
          <a:bodyPr tIns="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7376" y="5907024"/>
            <a:ext cx="10932244" cy="552761"/>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751C04-6B56-48FB-88B0-19BE4460FE95}" type="datetimeFigureOut">
              <a:rPr lang="en-HK" smtClean="0"/>
              <a:t>14/7/2021</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15371A14-B2AA-476F-8E3A-C19D1F713DE2}" type="slidenum">
              <a:rPr lang="en-HK" smtClean="0"/>
              <a:t>‹#›</a:t>
            </a:fld>
            <a:endParaRPr lang="en-HK"/>
          </a:p>
        </p:txBody>
      </p:sp>
    </p:spTree>
    <p:extLst>
      <p:ext uri="{BB962C8B-B14F-4D97-AF65-F5344CB8AC3E}">
        <p14:creationId xmlns:p14="http://schemas.microsoft.com/office/powerpoint/2010/main" val="27687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9125" y="286604"/>
            <a:ext cx="10944225"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19126" y="1479167"/>
            <a:ext cx="10944224" cy="475187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7376"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0751C04-6B56-48FB-88B0-19BE4460FE95}" type="datetimeFigureOut">
              <a:rPr lang="en-HK" smtClean="0"/>
              <a:t>14/7/2021</a:t>
            </a:fld>
            <a:endParaRPr lang="en-HK" dirty="0"/>
          </a:p>
        </p:txBody>
      </p:sp>
      <p:sp>
        <p:nvSpPr>
          <p:cNvPr id="5" name="Footer Placeholder 4"/>
          <p:cNvSpPr>
            <a:spLocks noGrp="1"/>
          </p:cNvSpPr>
          <p:nvPr>
            <p:ph type="ftr" sz="quarter" idx="3"/>
          </p:nvPr>
        </p:nvSpPr>
        <p:spPr>
          <a:xfrm>
            <a:off x="3422307" y="6461781"/>
            <a:ext cx="6192906"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HK" dirty="0"/>
          </a:p>
        </p:txBody>
      </p:sp>
      <p:sp>
        <p:nvSpPr>
          <p:cNvPr id="6" name="Slide Number Placeholder 5"/>
          <p:cNvSpPr>
            <a:spLocks noGrp="1"/>
          </p:cNvSpPr>
          <p:nvPr>
            <p:ph type="sldNum" sz="quarter" idx="4"/>
          </p:nvPr>
        </p:nvSpPr>
        <p:spPr>
          <a:xfrm>
            <a:off x="9937874" y="6459786"/>
            <a:ext cx="1621746" cy="365124"/>
          </a:xfrm>
          <a:prstGeom prst="rect">
            <a:avLst/>
          </a:prstGeom>
        </p:spPr>
        <p:txBody>
          <a:bodyPr vert="horz" lIns="91440" tIns="45720" rIns="91440" bIns="45720" rtlCol="0" anchor="ctr"/>
          <a:lstStyle>
            <a:lvl1pPr algn="r">
              <a:defRPr sz="1050">
                <a:solidFill>
                  <a:srgbClr val="FFFFFF"/>
                </a:solidFill>
              </a:defRPr>
            </a:lvl1pPr>
          </a:lstStyle>
          <a:p>
            <a:fld id="{15371A14-B2AA-476F-8E3A-C19D1F713DE2}" type="slidenum">
              <a:rPr lang="en-HK" smtClean="0"/>
              <a:t>‹#›</a:t>
            </a:fld>
            <a:endParaRPr lang="en-HK"/>
          </a:p>
        </p:txBody>
      </p:sp>
      <p:cxnSp>
        <p:nvCxnSpPr>
          <p:cNvPr id="10" name="Straight Connector 9"/>
          <p:cNvCxnSpPr>
            <a:cxnSpLocks/>
          </p:cNvCxnSpPr>
          <p:nvPr/>
        </p:nvCxnSpPr>
        <p:spPr>
          <a:xfrm>
            <a:off x="627376" y="1375895"/>
            <a:ext cx="1093224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2634716"/>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D8CA-2896-485E-8771-19C90C7D6CCD}"/>
              </a:ext>
            </a:extLst>
          </p:cNvPr>
          <p:cNvSpPr>
            <a:spLocks noGrp="1"/>
          </p:cNvSpPr>
          <p:nvPr>
            <p:ph type="ctrTitle"/>
          </p:nvPr>
        </p:nvSpPr>
        <p:spPr>
          <a:xfrm>
            <a:off x="479376" y="1412776"/>
            <a:ext cx="10997357" cy="4020310"/>
          </a:xfrm>
        </p:spPr>
        <p:txBody>
          <a:bodyPr>
            <a:normAutofit/>
          </a:bodyPr>
          <a:lstStyle/>
          <a:p>
            <a:r>
              <a:rPr lang="en-HK" sz="5300" b="1" dirty="0" smtClean="0">
                <a:solidFill>
                  <a:schemeClr val="accent1"/>
                </a:solidFill>
              </a:rPr>
              <a:t/>
            </a:r>
            <a:br>
              <a:rPr lang="en-HK" sz="5300" b="1" dirty="0" smtClean="0">
                <a:solidFill>
                  <a:schemeClr val="accent1"/>
                </a:solidFill>
              </a:rPr>
            </a:br>
            <a:r>
              <a:rPr lang="en-HK" sz="5300" dirty="0" smtClean="0"/>
              <a:t/>
            </a:r>
            <a:br>
              <a:rPr lang="en-HK" sz="5300" dirty="0" smtClean="0"/>
            </a:br>
            <a:r>
              <a:rPr lang="fr-FR" sz="5300" b="1" cap="all" dirty="0" err="1" smtClean="0">
                <a:solidFill>
                  <a:schemeClr val="tx2"/>
                </a:solidFill>
              </a:rPr>
              <a:t>iDEAtION</a:t>
            </a:r>
            <a:r>
              <a:rPr lang="fr-FR" cap="all" dirty="0"/>
              <a:t/>
            </a:r>
            <a:br>
              <a:rPr lang="fr-FR" cap="all" dirty="0"/>
            </a:br>
            <a:endParaRPr lang="en-HK" dirty="0"/>
          </a:p>
        </p:txBody>
      </p:sp>
      <p:sp>
        <p:nvSpPr>
          <p:cNvPr id="3" name="Subtitle 2">
            <a:extLst>
              <a:ext uri="{FF2B5EF4-FFF2-40B4-BE49-F238E27FC236}">
                <a16:creationId xmlns:a16="http://schemas.microsoft.com/office/drawing/2014/main" id="{FAE497EF-9209-4940-9588-A813EA78B73A}"/>
              </a:ext>
            </a:extLst>
          </p:cNvPr>
          <p:cNvSpPr>
            <a:spLocks noGrp="1"/>
          </p:cNvSpPr>
          <p:nvPr>
            <p:ph type="subTitle" idx="1"/>
          </p:nvPr>
        </p:nvSpPr>
        <p:spPr>
          <a:xfrm>
            <a:off x="491020" y="4437112"/>
            <a:ext cx="10997357" cy="1753217"/>
          </a:xfrm>
        </p:spPr>
        <p:txBody>
          <a:bodyPr>
            <a:normAutofit/>
          </a:bodyPr>
          <a:lstStyle/>
          <a:p>
            <a:pPr>
              <a:spcBef>
                <a:spcPct val="0"/>
              </a:spcBef>
            </a:pPr>
            <a:r>
              <a:rPr lang="en-US" altLang="zh-TW" sz="2800" b="1" dirty="0"/>
              <a:t>Business Plan Template</a:t>
            </a:r>
            <a:endParaRPr lang="en-US" altLang="en-US" sz="2800" b="1" dirty="0"/>
          </a:p>
        </p:txBody>
      </p:sp>
      <p:pic>
        <p:nvPicPr>
          <p:cNvPr id="4" name="Picture 2" descr="C:\Users\Wkk\Desktop\STP\source\ppt\media\image87.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9562011" y="174294"/>
            <a:ext cx="2062721" cy="924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073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solidFill>
                  <a:schemeClr val="tx2"/>
                </a:solidFill>
              </a:rPr>
              <a:t>Business Model</a:t>
            </a:r>
            <a:endParaRPr lang="en-US" b="1" dirty="0">
              <a:solidFill>
                <a:schemeClr val="tx2"/>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TW" sz="2800" dirty="0" smtClean="0">
                <a:solidFill>
                  <a:schemeClr val="tx1">
                    <a:lumMod val="50000"/>
                    <a:lumOff val="50000"/>
                  </a:schemeClr>
                </a:solidFill>
              </a:rPr>
              <a:t>Explain your revenue model and </a:t>
            </a:r>
            <a:r>
              <a:rPr lang="en-US" altLang="zh-TW" sz="2800" dirty="0">
                <a:solidFill>
                  <a:schemeClr val="tx1">
                    <a:lumMod val="50000"/>
                    <a:lumOff val="50000"/>
                  </a:schemeClr>
                </a:solidFill>
              </a:rPr>
              <a:t>pricing strategy</a:t>
            </a:r>
          </a:p>
        </p:txBody>
      </p:sp>
    </p:spTree>
    <p:extLst>
      <p:ext uri="{BB962C8B-B14F-4D97-AF65-F5344CB8AC3E}">
        <p14:creationId xmlns:p14="http://schemas.microsoft.com/office/powerpoint/2010/main" val="70172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b="1" dirty="0" smtClean="0">
                <a:solidFill>
                  <a:schemeClr val="tx2"/>
                </a:solidFill>
              </a:rPr>
              <a:t>Project Schedule </a:t>
            </a:r>
            <a:endParaRPr lang="en-US" b="1" dirty="0">
              <a:solidFill>
                <a:schemeClr val="tx2"/>
              </a:solidFill>
            </a:endParaRPr>
          </a:p>
        </p:txBody>
      </p:sp>
      <p:sp>
        <p:nvSpPr>
          <p:cNvPr id="3" name="Content Placeholder 2"/>
          <p:cNvSpPr>
            <a:spLocks noGrp="1"/>
          </p:cNvSpPr>
          <p:nvPr>
            <p:ph idx="1"/>
          </p:nvPr>
        </p:nvSpPr>
        <p:spPr>
          <a:xfrm>
            <a:off x="619125" y="1378335"/>
            <a:ext cx="10944224" cy="1008112"/>
          </a:xfrm>
        </p:spPr>
        <p:txBody>
          <a:bodyPr/>
          <a:lstStyle/>
          <a:p>
            <a:pPr marL="0" indent="0">
              <a:buNone/>
            </a:pPr>
            <a:r>
              <a:rPr lang="en-HK" altLang="zh-TW" sz="2400" dirty="0" smtClean="0">
                <a:solidFill>
                  <a:schemeClr val="tx1">
                    <a:lumMod val="50000"/>
                    <a:lumOff val="50000"/>
                  </a:schemeClr>
                </a:solidFill>
              </a:rPr>
              <a:t>Describe your next </a:t>
            </a:r>
            <a:r>
              <a:rPr lang="en-HK" altLang="zh-TW" sz="2400" dirty="0" smtClean="0">
                <a:solidFill>
                  <a:schemeClr val="tx1">
                    <a:lumMod val="50000"/>
                    <a:lumOff val="50000"/>
                  </a:schemeClr>
                </a:solidFill>
              </a:rPr>
              <a:t>12 </a:t>
            </a:r>
            <a:r>
              <a:rPr lang="en-HK" altLang="zh-TW" sz="2400" dirty="0" smtClean="0">
                <a:solidFill>
                  <a:schemeClr val="tx1">
                    <a:lumMod val="50000"/>
                    <a:lumOff val="50000"/>
                  </a:schemeClr>
                </a:solidFill>
              </a:rPr>
              <a:t>months plan on: </a:t>
            </a:r>
          </a:p>
          <a:p>
            <a:pPr lvl="1">
              <a:buFont typeface="Arial" panose="020B0604020202020204" pitchFamily="34" charset="0"/>
              <a:buChar char="•"/>
            </a:pPr>
            <a:r>
              <a:rPr lang="en-HK" altLang="zh-TW" dirty="0" smtClean="0">
                <a:solidFill>
                  <a:schemeClr val="tx1">
                    <a:lumMod val="50000"/>
                    <a:lumOff val="50000"/>
                  </a:schemeClr>
                </a:solidFill>
              </a:rPr>
              <a:t>Business development, Finance</a:t>
            </a:r>
            <a:r>
              <a:rPr lang="en-HK" altLang="zh-TW" dirty="0">
                <a:solidFill>
                  <a:schemeClr val="tx1">
                    <a:lumMod val="50000"/>
                    <a:lumOff val="50000"/>
                  </a:schemeClr>
                </a:solidFill>
              </a:rPr>
              <a:t> </a:t>
            </a:r>
            <a:r>
              <a:rPr lang="en-HK" altLang="zh-TW" dirty="0" smtClean="0">
                <a:solidFill>
                  <a:schemeClr val="tx1">
                    <a:lumMod val="50000"/>
                    <a:lumOff val="50000"/>
                  </a:schemeClr>
                </a:solidFill>
              </a:rPr>
              <a:t>&amp; Technology </a:t>
            </a:r>
            <a:r>
              <a:rPr lang="en-HK" altLang="zh-TW" dirty="0">
                <a:solidFill>
                  <a:schemeClr val="tx1">
                    <a:lumMod val="50000"/>
                    <a:lumOff val="50000"/>
                  </a:schemeClr>
                </a:solidFill>
              </a:rPr>
              <a:t>Development</a:t>
            </a:r>
          </a:p>
          <a:p>
            <a:pPr marL="201168" lvl="1" indent="0">
              <a:buNone/>
            </a:pPr>
            <a:endParaRPr lang="en-HK" altLang="zh-TW" sz="2000" dirty="0" smtClean="0"/>
          </a:p>
        </p:txBody>
      </p:sp>
      <p:graphicFrame>
        <p:nvGraphicFramePr>
          <p:cNvPr id="4" name="Table 9">
            <a:extLst>
              <a:ext uri="{FF2B5EF4-FFF2-40B4-BE49-F238E27FC236}">
                <a16:creationId xmlns:a16="http://schemas.microsoft.com/office/drawing/2014/main" id="{EF394CA9-E7A5-488A-8B49-4B215F33F7DC}"/>
              </a:ext>
            </a:extLst>
          </p:cNvPr>
          <p:cNvGraphicFramePr>
            <a:graphicFrameLocks/>
          </p:cNvGraphicFramePr>
          <p:nvPr>
            <p:extLst>
              <p:ext uri="{D42A27DB-BD31-4B8C-83A1-F6EECF244321}">
                <p14:modId xmlns:p14="http://schemas.microsoft.com/office/powerpoint/2010/main" val="3848132280"/>
              </p:ext>
            </p:extLst>
          </p:nvPr>
        </p:nvGraphicFramePr>
        <p:xfrm>
          <a:off x="648156" y="2358652"/>
          <a:ext cx="11104935" cy="3604262"/>
        </p:xfrm>
        <a:graphic>
          <a:graphicData uri="http://schemas.openxmlformats.org/drawingml/2006/table">
            <a:tbl>
              <a:tblPr firstRow="1" bandRow="1">
                <a:tableStyleId>{BC89EF96-8CEA-46FF-86C4-4CE0E7609802}</a:tableStyleId>
              </a:tblPr>
              <a:tblGrid>
                <a:gridCol w="2220987">
                  <a:extLst>
                    <a:ext uri="{9D8B030D-6E8A-4147-A177-3AD203B41FA5}">
                      <a16:colId xmlns:a16="http://schemas.microsoft.com/office/drawing/2014/main" val="2623641436"/>
                    </a:ext>
                  </a:extLst>
                </a:gridCol>
                <a:gridCol w="2220987">
                  <a:extLst>
                    <a:ext uri="{9D8B030D-6E8A-4147-A177-3AD203B41FA5}">
                      <a16:colId xmlns:a16="http://schemas.microsoft.com/office/drawing/2014/main" val="3259479806"/>
                    </a:ext>
                  </a:extLst>
                </a:gridCol>
                <a:gridCol w="2220987">
                  <a:extLst>
                    <a:ext uri="{9D8B030D-6E8A-4147-A177-3AD203B41FA5}">
                      <a16:colId xmlns:a16="http://schemas.microsoft.com/office/drawing/2014/main" val="293170329"/>
                    </a:ext>
                  </a:extLst>
                </a:gridCol>
                <a:gridCol w="2220987">
                  <a:extLst>
                    <a:ext uri="{9D8B030D-6E8A-4147-A177-3AD203B41FA5}">
                      <a16:colId xmlns:a16="http://schemas.microsoft.com/office/drawing/2014/main" val="2658935514"/>
                    </a:ext>
                  </a:extLst>
                </a:gridCol>
                <a:gridCol w="2220987">
                  <a:extLst>
                    <a:ext uri="{9D8B030D-6E8A-4147-A177-3AD203B41FA5}">
                      <a16:colId xmlns:a16="http://schemas.microsoft.com/office/drawing/2014/main" val="277830420"/>
                    </a:ext>
                  </a:extLst>
                </a:gridCol>
              </a:tblGrid>
              <a:tr h="772533">
                <a:tc>
                  <a:txBody>
                    <a:bodyPr/>
                    <a:lstStyle/>
                    <a:p>
                      <a:endParaRPr lang="en-HK" sz="1400" b="1" kern="1200" dirty="0">
                        <a:solidFill>
                          <a:schemeClr val="tx1">
                            <a:lumMod val="65000"/>
                            <a:lumOff val="35000"/>
                          </a:schemeClr>
                        </a:solidFill>
                        <a:latin typeface="+mn-lt"/>
                        <a:ea typeface="+mn-ea"/>
                        <a:cs typeface="+mn-cs"/>
                      </a:endParaRPr>
                    </a:p>
                    <a:p>
                      <a:r>
                        <a:rPr lang="en-HK" sz="1400" b="1" kern="1200" dirty="0" smtClean="0">
                          <a:solidFill>
                            <a:schemeClr val="tx1">
                              <a:lumMod val="65000"/>
                              <a:lumOff val="35000"/>
                            </a:schemeClr>
                          </a:solidFill>
                          <a:latin typeface="+mn-lt"/>
                          <a:ea typeface="+mn-ea"/>
                          <a:cs typeface="+mn-cs"/>
                        </a:rPr>
                        <a:t>EXAMPLE</a:t>
                      </a:r>
                      <a:endParaRPr lang="en-HK" sz="1400" b="1" kern="1200" dirty="0">
                        <a:solidFill>
                          <a:schemeClr val="tx1">
                            <a:lumMod val="65000"/>
                            <a:lumOff val="35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HK" sz="1400" b="1" kern="1200" dirty="0" smtClean="0">
                          <a:solidFill>
                            <a:schemeClr val="tx1">
                              <a:lumMod val="65000"/>
                              <a:lumOff val="35000"/>
                            </a:schemeClr>
                          </a:solidFill>
                          <a:latin typeface="+mn-lt"/>
                          <a:ea typeface="+mn-ea"/>
                          <a:cs typeface="+mn-cs"/>
                        </a:rPr>
                        <a:t>Q1</a:t>
                      </a:r>
                      <a:endParaRPr lang="en-HK" sz="1400" b="1" kern="1200" dirty="0">
                        <a:solidFill>
                          <a:schemeClr val="tx1">
                            <a:lumMod val="65000"/>
                            <a:lumOff val="35000"/>
                          </a:schemeClr>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HK" sz="1400" b="1" i="0" baseline="0" dirty="0" smtClean="0">
                          <a:solidFill>
                            <a:schemeClr val="tx1">
                              <a:lumMod val="65000"/>
                              <a:lumOff val="35000"/>
                            </a:schemeClr>
                          </a:solidFill>
                          <a:latin typeface="+mj-lt"/>
                        </a:rPr>
                        <a:t>Q2</a:t>
                      </a:r>
                      <a:endParaRPr lang="en-HK" sz="1400" b="1" i="0" baseline="0" dirty="0">
                        <a:solidFill>
                          <a:schemeClr val="tx1">
                            <a:lumMod val="65000"/>
                            <a:lumOff val="35000"/>
                          </a:schemeClr>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HK" sz="1400" b="1" i="0" baseline="0" dirty="0" smtClean="0">
                          <a:solidFill>
                            <a:schemeClr val="tx1">
                              <a:lumMod val="65000"/>
                              <a:lumOff val="35000"/>
                            </a:schemeClr>
                          </a:solidFill>
                          <a:latin typeface="+mj-lt"/>
                        </a:rPr>
                        <a:t>Q3</a:t>
                      </a:r>
                      <a:endParaRPr lang="en-HK" sz="1400" b="1" i="0" baseline="0" dirty="0">
                        <a:solidFill>
                          <a:schemeClr val="tx1">
                            <a:lumMod val="65000"/>
                            <a:lumOff val="35000"/>
                          </a:schemeClr>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HK" sz="1400" b="1" i="0" baseline="0" dirty="0" smtClean="0">
                          <a:solidFill>
                            <a:schemeClr val="tx1">
                              <a:lumMod val="65000"/>
                              <a:lumOff val="35000"/>
                            </a:schemeClr>
                          </a:solidFill>
                          <a:latin typeface="+mj-lt"/>
                        </a:rPr>
                        <a:t>Q4</a:t>
                      </a:r>
                      <a:endParaRPr lang="en-HK" sz="1400" b="1" i="0" baseline="0" dirty="0">
                        <a:solidFill>
                          <a:schemeClr val="tx1">
                            <a:lumMod val="65000"/>
                            <a:lumOff val="35000"/>
                          </a:schemeClr>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5817353"/>
                  </a:ext>
                </a:extLst>
              </a:tr>
              <a:tr h="10860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HK" sz="1400" b="1" kern="1200" dirty="0" smtClean="0">
                          <a:solidFill>
                            <a:schemeClr val="tx1">
                              <a:lumMod val="65000"/>
                              <a:lumOff val="35000"/>
                            </a:schemeClr>
                          </a:solidFill>
                          <a:latin typeface="+mn-lt"/>
                          <a:ea typeface="+mn-ea"/>
                          <a:cs typeface="+mn-cs"/>
                        </a:rPr>
                        <a:t>Business Development Plan</a:t>
                      </a:r>
                    </a:p>
                    <a:p>
                      <a:pPr marL="0" algn="l" defTabSz="914400" rtl="0" eaLnBrk="1" latinLnBrk="0" hangingPunct="1"/>
                      <a:endParaRPr lang="en-HK" sz="1400" b="1" kern="1200" dirty="0">
                        <a:solidFill>
                          <a:schemeClr val="tx1">
                            <a:lumMod val="65000"/>
                            <a:lumOff val="35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tx1">
                              <a:lumMod val="75000"/>
                              <a:lumOff val="25000"/>
                            </a:schemeClr>
                          </a:solidFill>
                          <a:latin typeface="+mj-lt"/>
                        </a:rPr>
                        <a:t>Interview with active gamers on VR/AR</a:t>
                      </a:r>
                      <a:endParaRPr lang="en-HK" sz="1200" b="0" i="0" baseline="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200" kern="0" dirty="0" smtClean="0">
                          <a:solidFill>
                            <a:schemeClr val="tx1">
                              <a:lumMod val="75000"/>
                              <a:lumOff val="25000"/>
                            </a:schemeClr>
                          </a:solidFill>
                          <a:effectLst/>
                          <a:latin typeface="+mj-lt"/>
                          <a:ea typeface="+mn-ea"/>
                          <a:cs typeface="+mn-cs"/>
                        </a:rPr>
                        <a:t>Collaboration with CUHK/HKU for marketing research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HK" sz="1200" kern="0" dirty="0" smtClean="0">
                        <a:solidFill>
                          <a:schemeClr val="tx1">
                            <a:lumMod val="75000"/>
                            <a:lumOff val="25000"/>
                          </a:schemeClr>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HK" sz="1200" kern="0" dirty="0" smtClean="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200" kern="0" dirty="0" smtClean="0">
                          <a:solidFill>
                            <a:schemeClr val="tx1">
                              <a:lumMod val="75000"/>
                              <a:lumOff val="25000"/>
                            </a:schemeClr>
                          </a:solidFill>
                          <a:effectLst/>
                          <a:latin typeface="+mj-lt"/>
                          <a:ea typeface="+mn-ea"/>
                          <a:cs typeface="+mn-cs"/>
                        </a:rPr>
                        <a:t>Set</a:t>
                      </a:r>
                      <a:r>
                        <a:rPr lang="en-HK" sz="1200" kern="0" baseline="0" dirty="0" smtClean="0">
                          <a:solidFill>
                            <a:schemeClr val="tx1">
                              <a:lumMod val="75000"/>
                              <a:lumOff val="25000"/>
                            </a:schemeClr>
                          </a:solidFill>
                          <a:effectLst/>
                          <a:latin typeface="+mj-lt"/>
                          <a:ea typeface="+mn-ea"/>
                          <a:cs typeface="+mn-cs"/>
                        </a:rPr>
                        <a:t> up social media accounts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HK" sz="1200" kern="0" baseline="0" dirty="0" smtClean="0">
                        <a:solidFill>
                          <a:schemeClr val="tx1">
                            <a:lumMod val="75000"/>
                            <a:lumOff val="25000"/>
                          </a:schemeClr>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HK" sz="1200" kern="0" baseline="0" dirty="0" smtClean="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HK" sz="1200" dirty="0" smtClean="0">
                          <a:solidFill>
                            <a:schemeClr val="tx1">
                              <a:lumMod val="75000"/>
                              <a:lumOff val="25000"/>
                            </a:schemeClr>
                          </a:solidFill>
                          <a:latin typeface="+mj-lt"/>
                        </a:rPr>
                        <a:t>App launch at Android store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9950068"/>
                  </a:ext>
                </a:extLst>
              </a:tr>
              <a:tr h="872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400" b="1" kern="1200" dirty="0" smtClean="0">
                          <a:solidFill>
                            <a:schemeClr val="tx1">
                              <a:lumMod val="65000"/>
                              <a:lumOff val="35000"/>
                            </a:schemeClr>
                          </a:solidFill>
                          <a:latin typeface="+mn-lt"/>
                          <a:ea typeface="+mn-ea"/>
                          <a:cs typeface="+mn-cs"/>
                        </a:rPr>
                        <a:t>Technology Development</a:t>
                      </a:r>
                    </a:p>
                    <a:p>
                      <a:pPr marL="0" algn="l" defTabSz="914400" rtl="0" eaLnBrk="1" latinLnBrk="0" hangingPunct="1"/>
                      <a:endParaRPr lang="en-HK" sz="1400" b="1" kern="1200" dirty="0">
                        <a:solidFill>
                          <a:schemeClr val="tx1">
                            <a:lumMod val="65000"/>
                            <a:lumOff val="35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chemeClr val="tx1">
                              <a:lumMod val="75000"/>
                              <a:lumOff val="25000"/>
                            </a:schemeClr>
                          </a:solidFill>
                          <a:effectLst/>
                          <a:latin typeface="+mj-lt"/>
                          <a:cs typeface="Times New Roman" panose="02020603050405020304" pitchFamily="18" charset="0"/>
                        </a:rPr>
                        <a:t>Game development - Characters and graphics design</a:t>
                      </a:r>
                      <a:endParaRPr lang="en-US" sz="1100" kern="100" dirty="0" smtClean="0">
                        <a:solidFill>
                          <a:schemeClr val="tx1">
                            <a:lumMod val="75000"/>
                            <a:lumOff val="25000"/>
                          </a:schemeClr>
                        </a:solidFill>
                        <a:effectLst/>
                        <a:latin typeface="+mj-lt"/>
                        <a:ea typeface="+mn-ea"/>
                        <a:cs typeface="Times New Roman" panose="02020603050405020304" pitchFamily="18" charset="0"/>
                      </a:endParaRPr>
                    </a:p>
                    <a:p>
                      <a:endParaRPr lang="en-HK" sz="1100" b="0" i="0" baseline="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0" dirty="0" smtClean="0">
                          <a:solidFill>
                            <a:schemeClr val="tx1">
                              <a:lumMod val="75000"/>
                              <a:lumOff val="25000"/>
                            </a:schemeClr>
                          </a:solidFill>
                          <a:effectLst/>
                          <a:latin typeface="+mj-lt"/>
                          <a:cs typeface="Times New Roman" panose="02020603050405020304" pitchFamily="18" charset="0"/>
                        </a:rPr>
                        <a:t>Game development - music and sound effect development</a:t>
                      </a:r>
                      <a:endParaRPr lang="en-US" sz="1100" kern="100" dirty="0" smtClean="0">
                        <a:solidFill>
                          <a:schemeClr val="tx1">
                            <a:lumMod val="75000"/>
                            <a:lumOff val="25000"/>
                          </a:schemeClr>
                        </a:solidFill>
                        <a:effectLst/>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HK" sz="1100" kern="0" dirty="0" smtClean="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100" dirty="0" smtClean="0">
                          <a:solidFill>
                            <a:schemeClr val="tx1">
                              <a:lumMod val="75000"/>
                              <a:lumOff val="25000"/>
                            </a:schemeClr>
                          </a:solidFill>
                          <a:latin typeface="+mj-lt"/>
                        </a:rPr>
                        <a:t>Payment gateway integration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HK" sz="1100" kern="0" dirty="0" smtClean="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HK" sz="1100" dirty="0" smtClean="0">
                          <a:solidFill>
                            <a:schemeClr val="tx1">
                              <a:lumMod val="75000"/>
                              <a:lumOff val="25000"/>
                            </a:schemeClr>
                          </a:solidFill>
                          <a:latin typeface="+mj-lt"/>
                        </a:rPr>
                        <a:t>Complete full payment gateway integration</a:t>
                      </a:r>
                    </a:p>
                    <a:p>
                      <a:pPr marL="0" indent="0">
                        <a:buFont typeface="Arial" panose="020B0604020202020204" pitchFamily="34" charset="0"/>
                        <a:buNone/>
                      </a:pPr>
                      <a:endParaRPr lang="en-HK" sz="1100" dirty="0" smtClean="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0536008"/>
                  </a:ext>
                </a:extLst>
              </a:tr>
              <a:tr h="8728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lumMod val="65000"/>
                              <a:lumOff val="35000"/>
                            </a:schemeClr>
                          </a:solidFill>
                          <a:latin typeface="+mn-lt"/>
                          <a:ea typeface="+mn-ea"/>
                          <a:cs typeface="+mn-cs"/>
                        </a:rPr>
                        <a:t>Finance Planning</a:t>
                      </a:r>
                    </a:p>
                    <a:p>
                      <a:pPr marL="0" algn="l" defTabSz="914400" rtl="0" eaLnBrk="1" latinLnBrk="0" hangingPunct="1"/>
                      <a:r>
                        <a:rPr lang="en-HK" sz="1400" b="1" kern="1200" dirty="0" smtClean="0">
                          <a:solidFill>
                            <a:schemeClr val="tx1">
                              <a:lumMod val="65000"/>
                              <a:lumOff val="35000"/>
                            </a:schemeClr>
                          </a:solidFill>
                          <a:latin typeface="+mn-lt"/>
                          <a:ea typeface="+mn-ea"/>
                          <a:cs typeface="+mn-cs"/>
                        </a:rPr>
                        <a:t>&amp;</a:t>
                      </a:r>
                    </a:p>
                    <a:p>
                      <a:pPr marL="0" algn="l" defTabSz="914400" rtl="0" eaLnBrk="1" latinLnBrk="0" hangingPunct="1"/>
                      <a:r>
                        <a:rPr lang="en-HK" sz="1400" b="1" kern="1200" dirty="0" smtClean="0">
                          <a:solidFill>
                            <a:schemeClr val="tx1">
                              <a:lumMod val="65000"/>
                              <a:lumOff val="35000"/>
                            </a:schemeClr>
                          </a:solidFill>
                          <a:latin typeface="+mn-lt"/>
                          <a:ea typeface="+mn-ea"/>
                          <a:cs typeface="+mn-cs"/>
                        </a:rPr>
                        <a:t>Others </a:t>
                      </a:r>
                      <a:endParaRPr lang="en-HK" sz="1400" b="1" kern="1200" dirty="0">
                        <a:solidFill>
                          <a:schemeClr val="tx1">
                            <a:lumMod val="65000"/>
                            <a:lumOff val="35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lumMod val="75000"/>
                              <a:lumOff val="25000"/>
                            </a:schemeClr>
                          </a:solidFill>
                          <a:latin typeface="+mj-lt"/>
                        </a:rPr>
                        <a:t>Bank account opening</a:t>
                      </a:r>
                    </a:p>
                    <a:p>
                      <a:endParaRPr lang="en-HK" sz="1100" b="0" i="0" baseline="0" dirty="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HK" sz="1100" kern="1200" dirty="0" smtClean="0">
                          <a:solidFill>
                            <a:schemeClr val="tx1">
                              <a:lumMod val="75000"/>
                              <a:lumOff val="25000"/>
                            </a:schemeClr>
                          </a:solidFill>
                          <a:latin typeface="+mj-lt"/>
                          <a:ea typeface="+mn-ea"/>
                          <a:cs typeface="+mn-cs"/>
                        </a:rPr>
                        <a:t>IP</a:t>
                      </a:r>
                      <a:r>
                        <a:rPr lang="en-HK" sz="1100" kern="1200" baseline="0" dirty="0" smtClean="0">
                          <a:solidFill>
                            <a:schemeClr val="tx1">
                              <a:lumMod val="75000"/>
                              <a:lumOff val="25000"/>
                            </a:schemeClr>
                          </a:solidFill>
                          <a:latin typeface="+mj-lt"/>
                          <a:ea typeface="+mn-ea"/>
                          <a:cs typeface="+mn-cs"/>
                        </a:rPr>
                        <a:t> register for game character </a:t>
                      </a:r>
                      <a:endParaRPr lang="en-US" sz="1100" kern="1200" dirty="0" smtClean="0">
                        <a:solidFill>
                          <a:schemeClr val="tx1">
                            <a:lumMod val="75000"/>
                            <a:lumOff val="25000"/>
                          </a:schemeClr>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HK" sz="1100" kern="0" dirty="0" smtClean="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HK" sz="1100" dirty="0" smtClean="0">
                          <a:solidFill>
                            <a:schemeClr val="tx1">
                              <a:lumMod val="75000"/>
                              <a:lumOff val="25000"/>
                            </a:schemeClr>
                          </a:solidFill>
                          <a:latin typeface="+mj-lt"/>
                        </a:rPr>
                        <a:t>Negotiate payment gateway with </a:t>
                      </a:r>
                      <a:r>
                        <a:rPr lang="en-HK" sz="1100" dirty="0" err="1" smtClean="0">
                          <a:solidFill>
                            <a:schemeClr val="tx1">
                              <a:lumMod val="75000"/>
                              <a:lumOff val="25000"/>
                            </a:schemeClr>
                          </a:solidFill>
                          <a:latin typeface="+mj-lt"/>
                        </a:rPr>
                        <a:t>Paypal</a:t>
                      </a:r>
                      <a:r>
                        <a:rPr lang="en-HK" sz="1100" baseline="0" dirty="0" smtClean="0">
                          <a:solidFill>
                            <a:schemeClr val="tx1">
                              <a:lumMod val="75000"/>
                              <a:lumOff val="25000"/>
                            </a:schemeClr>
                          </a:solidFill>
                          <a:latin typeface="+mj-lt"/>
                        </a:rPr>
                        <a:t> and banks</a:t>
                      </a:r>
                      <a:endParaRPr lang="en-HK" sz="1100" dirty="0" smtClean="0">
                        <a:solidFill>
                          <a:schemeClr val="tx1">
                            <a:lumMod val="75000"/>
                            <a:lumOff val="25000"/>
                          </a:schemeClr>
                        </a:solidFill>
                        <a:latin typeface="+mj-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HK" sz="1100" kern="0" dirty="0" smtClean="0">
                        <a:solidFill>
                          <a:schemeClr val="tx1">
                            <a:lumMod val="75000"/>
                            <a:lumOff val="25000"/>
                          </a:schemeClr>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kern="1200" dirty="0" smtClean="0">
                          <a:solidFill>
                            <a:schemeClr val="tx1">
                              <a:lumMod val="75000"/>
                              <a:lumOff val="25000"/>
                            </a:schemeClr>
                          </a:solidFill>
                          <a:latin typeface="+mj-lt"/>
                          <a:ea typeface="+mn-ea"/>
                          <a:cs typeface="+mn-cs"/>
                        </a:rPr>
                        <a:t>Online payment</a:t>
                      </a:r>
                      <a:r>
                        <a:rPr lang="en-US" sz="1100" kern="1200" baseline="0" dirty="0" smtClean="0">
                          <a:solidFill>
                            <a:schemeClr val="tx1">
                              <a:lumMod val="75000"/>
                              <a:lumOff val="25000"/>
                            </a:schemeClr>
                          </a:solidFill>
                          <a:latin typeface="+mj-lt"/>
                          <a:ea typeface="+mn-ea"/>
                          <a:cs typeface="+mn-cs"/>
                        </a:rPr>
                        <a:t> gateway implemented</a:t>
                      </a:r>
                      <a:endParaRPr lang="en-US" sz="1100" kern="1200" dirty="0" smtClean="0">
                        <a:solidFill>
                          <a:schemeClr val="tx1">
                            <a:lumMod val="75000"/>
                            <a:lumOff val="25000"/>
                          </a:schemeClr>
                        </a:solidFill>
                        <a:latin typeface="+mj-lt"/>
                        <a:ea typeface="+mn-ea"/>
                        <a:cs typeface="+mn-cs"/>
                      </a:endParaRPr>
                    </a:p>
                    <a:p>
                      <a:pPr marL="0" indent="0">
                        <a:buFont typeface="Arial" panose="020B0604020202020204" pitchFamily="34" charset="0"/>
                        <a:buNone/>
                      </a:pPr>
                      <a:endParaRPr lang="en-HK" sz="1100" dirty="0" smtClean="0">
                        <a:solidFill>
                          <a:schemeClr val="tx1">
                            <a:lumMod val="75000"/>
                            <a:lumOff val="25000"/>
                          </a:schemeClr>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1211834"/>
                  </a:ext>
                </a:extLst>
              </a:tr>
            </a:tbl>
          </a:graphicData>
        </a:graphic>
      </p:graphicFrame>
    </p:spTree>
    <p:extLst>
      <p:ext uri="{BB962C8B-B14F-4D97-AF65-F5344CB8AC3E}">
        <p14:creationId xmlns:p14="http://schemas.microsoft.com/office/powerpoint/2010/main" val="3771389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Team</a:t>
            </a:r>
            <a:endParaRPr lang="en-US" b="1" dirty="0">
              <a:solidFill>
                <a:schemeClr val="tx2"/>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smtClean="0">
                <a:solidFill>
                  <a:schemeClr val="tx1">
                    <a:lumMod val="50000"/>
                    <a:lumOff val="50000"/>
                  </a:schemeClr>
                </a:solidFill>
              </a:rPr>
              <a:t>Brief introduction of the Founders, Management, R&amp;D Team and Advisors </a:t>
            </a:r>
          </a:p>
          <a:p>
            <a:pPr marL="0" indent="0">
              <a:buNone/>
            </a:pPr>
            <a:r>
              <a:rPr lang="en-US" sz="2800" dirty="0" smtClean="0">
                <a:solidFill>
                  <a:schemeClr val="tx1">
                    <a:lumMod val="50000"/>
                    <a:lumOff val="50000"/>
                  </a:schemeClr>
                </a:solidFill>
              </a:rPr>
              <a:t>(Photo, Name, Title and relevant experiences.)</a:t>
            </a:r>
          </a:p>
          <a:p>
            <a:pPr>
              <a:buFont typeface="Arial" panose="020B0604020202020204" pitchFamily="34" charset="0"/>
              <a:buChar char="•"/>
            </a:pPr>
            <a:endParaRPr lang="en-US" sz="2800" dirty="0" smtClean="0">
              <a:solidFill>
                <a:schemeClr val="tx1">
                  <a:lumMod val="50000"/>
                  <a:lumOff val="50000"/>
                </a:schemeClr>
              </a:solidFill>
            </a:endParaRPr>
          </a:p>
          <a:p>
            <a:pPr>
              <a:buFont typeface="Arial" panose="020B0604020202020204" pitchFamily="34" charset="0"/>
              <a:buChar char="•"/>
            </a:pPr>
            <a:r>
              <a:rPr lang="en-US" altLang="zh-TW" sz="2800" dirty="0" smtClean="0">
                <a:solidFill>
                  <a:schemeClr val="tx1">
                    <a:lumMod val="50000"/>
                    <a:lumOff val="50000"/>
                  </a:schemeClr>
                </a:solidFill>
              </a:rPr>
              <a:t>Any </a:t>
            </a:r>
            <a:r>
              <a:rPr lang="en-US" altLang="zh-TW" sz="2800" dirty="0">
                <a:solidFill>
                  <a:schemeClr val="tx1">
                    <a:lumMod val="50000"/>
                    <a:lumOff val="50000"/>
                  </a:schemeClr>
                </a:solidFill>
              </a:rPr>
              <a:t>i</a:t>
            </a:r>
            <a:r>
              <a:rPr lang="en-US" altLang="zh-TW" sz="2800" dirty="0" smtClean="0">
                <a:solidFill>
                  <a:schemeClr val="tx1">
                    <a:lumMod val="50000"/>
                    <a:lumOff val="50000"/>
                  </a:schemeClr>
                </a:solidFill>
              </a:rPr>
              <a:t>nvestors / partners involved in your project?</a:t>
            </a:r>
            <a:endParaRPr lang="en-US" altLang="zh-TW" sz="2800" dirty="0">
              <a:solidFill>
                <a:schemeClr val="tx1">
                  <a:lumMod val="50000"/>
                  <a:lumOff val="50000"/>
                </a:schemeClr>
              </a:solidFill>
            </a:endParaRPr>
          </a:p>
          <a:p>
            <a:pPr marL="0" indent="0">
              <a:buNone/>
            </a:pPr>
            <a:endParaRPr lang="en-US" dirty="0" smtClean="0"/>
          </a:p>
        </p:txBody>
      </p:sp>
    </p:spTree>
    <p:extLst>
      <p:ext uri="{BB962C8B-B14F-4D97-AF65-F5344CB8AC3E}">
        <p14:creationId xmlns:p14="http://schemas.microsoft.com/office/powerpoint/2010/main" val="1352013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4CF7-5932-4793-A66D-9EF45F97365C}"/>
              </a:ext>
            </a:extLst>
          </p:cNvPr>
          <p:cNvSpPr>
            <a:spLocks noGrp="1"/>
          </p:cNvSpPr>
          <p:nvPr>
            <p:ph type="title"/>
          </p:nvPr>
        </p:nvSpPr>
        <p:spPr>
          <a:xfrm>
            <a:off x="407368" y="404664"/>
            <a:ext cx="10944225" cy="986020"/>
          </a:xfrm>
        </p:spPr>
        <p:txBody>
          <a:bodyPr>
            <a:normAutofit/>
          </a:bodyPr>
          <a:lstStyle/>
          <a:p>
            <a:pPr marL="91440" lvl="0" indent="-91440">
              <a:lnSpc>
                <a:spcPct val="90000"/>
              </a:lnSpc>
              <a:spcBef>
                <a:spcPts val="1200"/>
              </a:spcBef>
              <a:spcAft>
                <a:spcPts val="200"/>
              </a:spcAft>
              <a:buClr>
                <a:srgbClr val="1CADE4"/>
              </a:buClr>
              <a:buSzPct val="100000"/>
              <a:buFont typeface="Calibri" panose="020F0502020204030204" pitchFamily="34" charset="0"/>
              <a:buChar char=" "/>
            </a:pPr>
            <a:r>
              <a:rPr lang="en-HK" b="1" dirty="0">
                <a:solidFill>
                  <a:schemeClr val="tx2"/>
                </a:solidFill>
              </a:rPr>
              <a:t>Business Plan </a:t>
            </a:r>
            <a:r>
              <a:rPr lang="en-HK" b="1" dirty="0" smtClean="0">
                <a:solidFill>
                  <a:schemeClr val="tx2"/>
                </a:solidFill>
              </a:rPr>
              <a:t>Template</a:t>
            </a:r>
            <a:r>
              <a:rPr lang="en-HK" dirty="0" smtClean="0"/>
              <a:t>	</a:t>
            </a:r>
            <a:endParaRPr lang="en-HK" dirty="0"/>
          </a:p>
        </p:txBody>
      </p:sp>
      <p:sp>
        <p:nvSpPr>
          <p:cNvPr id="3" name="Content Placeholder 2">
            <a:extLst>
              <a:ext uri="{FF2B5EF4-FFF2-40B4-BE49-F238E27FC236}">
                <a16:creationId xmlns:a16="http://schemas.microsoft.com/office/drawing/2014/main" id="{3675A614-922D-4C4E-BA0F-E7570B78DA27}"/>
              </a:ext>
            </a:extLst>
          </p:cNvPr>
          <p:cNvSpPr>
            <a:spLocks noGrp="1"/>
          </p:cNvSpPr>
          <p:nvPr>
            <p:ph idx="1"/>
          </p:nvPr>
        </p:nvSpPr>
        <p:spPr>
          <a:xfrm>
            <a:off x="609253" y="1628800"/>
            <a:ext cx="10944224" cy="4751876"/>
          </a:xfrm>
        </p:spPr>
        <p:txBody>
          <a:bodyPr/>
          <a:lstStyle/>
          <a:p>
            <a:pPr>
              <a:buClrTx/>
              <a:buFont typeface="Arial" panose="020B0604020202020204" pitchFamily="34" charset="0"/>
              <a:buChar char="•"/>
              <a:defRPr/>
            </a:pPr>
            <a:r>
              <a:rPr lang="en-HK" altLang="zh-TW" dirty="0" smtClean="0">
                <a:solidFill>
                  <a:schemeClr val="tx1"/>
                </a:solidFill>
              </a:rPr>
              <a:t> A </a:t>
            </a:r>
            <a:r>
              <a:rPr lang="en-HK" altLang="zh-TW" dirty="0">
                <a:solidFill>
                  <a:schemeClr val="tx1"/>
                </a:solidFill>
              </a:rPr>
              <a:t>Business Plan is expected to be precise and concise, be delivered in </a:t>
            </a:r>
            <a:r>
              <a:rPr lang="en-HK" altLang="zh-TW" dirty="0" smtClean="0">
                <a:solidFill>
                  <a:schemeClr val="tx1"/>
                </a:solidFill>
              </a:rPr>
              <a:t>PowerPoint / PDF format </a:t>
            </a:r>
            <a:r>
              <a:rPr lang="en-HK" altLang="zh-TW" dirty="0">
                <a:solidFill>
                  <a:schemeClr val="tx1"/>
                </a:solidFill>
              </a:rPr>
              <a:t>with </a:t>
            </a:r>
            <a:r>
              <a:rPr lang="en-HK" altLang="zh-TW" b="1" dirty="0">
                <a:solidFill>
                  <a:schemeClr val="tx1"/>
                </a:solidFill>
              </a:rPr>
              <a:t>minimum 10 pages but no more than </a:t>
            </a:r>
            <a:r>
              <a:rPr lang="en-HK" altLang="zh-TW" b="1" dirty="0" smtClean="0">
                <a:solidFill>
                  <a:schemeClr val="tx1"/>
                </a:solidFill>
              </a:rPr>
              <a:t>20.</a:t>
            </a:r>
          </a:p>
          <a:p>
            <a:pPr>
              <a:buClrTx/>
              <a:buFont typeface="Arial" panose="020B0604020202020204" pitchFamily="34" charset="0"/>
              <a:buChar char="•"/>
              <a:defRPr/>
            </a:pPr>
            <a:endParaRPr lang="en-HK" dirty="0">
              <a:solidFill>
                <a:schemeClr val="tx1"/>
              </a:solidFill>
            </a:endParaRPr>
          </a:p>
          <a:p>
            <a:pPr>
              <a:buClrTx/>
              <a:buFont typeface="Arial" panose="020B0604020202020204" pitchFamily="34" charset="0"/>
              <a:buChar char="•"/>
              <a:defRPr/>
            </a:pPr>
            <a:r>
              <a:rPr lang="en-HK" dirty="0" smtClean="0">
                <a:solidFill>
                  <a:schemeClr val="tx1"/>
                </a:solidFill>
              </a:rPr>
              <a:t> NOTE</a:t>
            </a:r>
            <a:r>
              <a:rPr lang="en-HK" dirty="0">
                <a:solidFill>
                  <a:schemeClr val="tx1"/>
                </a:solidFill>
              </a:rPr>
              <a:t>: You are </a:t>
            </a:r>
            <a:r>
              <a:rPr lang="en-HK" b="1" dirty="0">
                <a:solidFill>
                  <a:schemeClr val="tx1"/>
                </a:solidFill>
              </a:rPr>
              <a:t>highly recommended </a:t>
            </a:r>
            <a:r>
              <a:rPr lang="en-HK" dirty="0">
                <a:solidFill>
                  <a:schemeClr val="tx1"/>
                </a:solidFill>
              </a:rPr>
              <a:t>to include ALL the information as illustrated in the following template as such information are expected from the Admission Panel. You may of course, vary the sequence, format, style, etc. and add other relevant information as appropriate. However, please note that presentation time at the Admission Panel Meeting is strictly limited to </a:t>
            </a:r>
            <a:r>
              <a:rPr lang="en-HK" b="1" dirty="0">
                <a:solidFill>
                  <a:schemeClr val="tx1"/>
                </a:solidFill>
              </a:rPr>
              <a:t>7 minutes</a:t>
            </a:r>
            <a:r>
              <a:rPr lang="en-HK" dirty="0">
                <a:solidFill>
                  <a:schemeClr val="tx1"/>
                </a:solidFill>
              </a:rPr>
              <a:t>.</a:t>
            </a:r>
          </a:p>
          <a:p>
            <a:pPr>
              <a:defRPr/>
            </a:pPr>
            <a:endParaRPr lang="en-HK" dirty="0"/>
          </a:p>
        </p:txBody>
      </p:sp>
    </p:spTree>
    <p:extLst>
      <p:ext uri="{BB962C8B-B14F-4D97-AF65-F5344CB8AC3E}">
        <p14:creationId xmlns:p14="http://schemas.microsoft.com/office/powerpoint/2010/main" val="2520176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036" y="260648"/>
            <a:ext cx="10944225" cy="986020"/>
          </a:xfrm>
        </p:spPr>
        <p:txBody>
          <a:bodyPr/>
          <a:lstStyle/>
          <a:p>
            <a:r>
              <a:rPr lang="en-US" b="1" dirty="0">
                <a:solidFill>
                  <a:schemeClr val="tx2"/>
                </a:solidFill>
              </a:rPr>
              <a:t>Project Name</a:t>
            </a:r>
          </a:p>
        </p:txBody>
      </p:sp>
      <p:sp>
        <p:nvSpPr>
          <p:cNvPr id="3" name="Content Placeholder 2"/>
          <p:cNvSpPr>
            <a:spLocks noGrp="1"/>
          </p:cNvSpPr>
          <p:nvPr>
            <p:ph idx="1"/>
          </p:nvPr>
        </p:nvSpPr>
        <p:spPr>
          <a:xfrm>
            <a:off x="619036" y="2564904"/>
            <a:ext cx="9217024" cy="3383724"/>
          </a:xfrm>
        </p:spPr>
        <p:txBody>
          <a:bodyPr>
            <a:normAutofit fontScale="92500" lnSpcReduction="20000"/>
          </a:bodyPr>
          <a:lstStyle/>
          <a:p>
            <a:pPr algn="ctr"/>
            <a:endParaRPr lang="en-US" altLang="zh-TW" dirty="0" smtClean="0"/>
          </a:p>
          <a:p>
            <a:pPr algn="ctr"/>
            <a:endParaRPr lang="en-US" altLang="zh-TW" dirty="0"/>
          </a:p>
          <a:p>
            <a:pPr algn="ctr"/>
            <a:endParaRPr lang="en-US" altLang="zh-TW" sz="3200" b="1" dirty="0" smtClean="0"/>
          </a:p>
          <a:p>
            <a:pPr algn="ctr"/>
            <a:endParaRPr lang="en-US" altLang="zh-TW" sz="3200" b="1" dirty="0"/>
          </a:p>
          <a:p>
            <a:pPr algn="ctr"/>
            <a:endParaRPr lang="en-US" altLang="zh-TW" sz="3200" b="1" dirty="0" smtClean="0"/>
          </a:p>
          <a:p>
            <a:pPr marL="0" indent="0">
              <a:buNone/>
            </a:pPr>
            <a:r>
              <a:rPr lang="en-US" altLang="zh-TW" sz="3200" b="1" dirty="0" smtClean="0"/>
              <a:t>Presented </a:t>
            </a:r>
            <a:r>
              <a:rPr lang="en-US" altLang="zh-TW" sz="3200" b="1" dirty="0"/>
              <a:t>By: </a:t>
            </a:r>
          </a:p>
          <a:p>
            <a:pPr marL="0" indent="0">
              <a:buNone/>
            </a:pPr>
            <a:r>
              <a:rPr lang="en-US" altLang="zh-TW" sz="3200" b="1" dirty="0"/>
              <a:t>Date:</a:t>
            </a:r>
          </a:p>
          <a:p>
            <a:endParaRPr lang="en-US" dirty="0"/>
          </a:p>
        </p:txBody>
      </p:sp>
    </p:spTree>
    <p:extLst>
      <p:ext uri="{BB962C8B-B14F-4D97-AF65-F5344CB8AC3E}">
        <p14:creationId xmlns:p14="http://schemas.microsoft.com/office/powerpoint/2010/main" val="1601295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smtClean="0">
                <a:solidFill>
                  <a:schemeClr val="tx2"/>
                </a:solidFill>
              </a:rPr>
              <a:t>Project Summary</a:t>
            </a:r>
            <a:endParaRPr lang="en-US" b="1" dirty="0">
              <a:solidFill>
                <a:schemeClr val="tx2"/>
              </a:solidFill>
            </a:endParaRPr>
          </a:p>
        </p:txBody>
      </p:sp>
      <p:sp>
        <p:nvSpPr>
          <p:cNvPr id="3" name="Content Placeholder 2"/>
          <p:cNvSpPr>
            <a:spLocks noGrp="1"/>
          </p:cNvSpPr>
          <p:nvPr>
            <p:ph idx="1"/>
          </p:nvPr>
        </p:nvSpPr>
        <p:spPr/>
        <p:txBody>
          <a:bodyPr/>
          <a:lstStyle/>
          <a:p>
            <a:pPr marL="0" indent="0">
              <a:buClrTx/>
              <a:buNone/>
            </a:pPr>
            <a:endParaRPr lang="en-US" altLang="zh-TW" sz="2800" dirty="0" smtClean="0">
              <a:solidFill>
                <a:schemeClr val="tx1">
                  <a:lumMod val="50000"/>
                  <a:lumOff val="50000"/>
                </a:schemeClr>
              </a:solidFill>
            </a:endParaRPr>
          </a:p>
          <a:p>
            <a:pPr>
              <a:buClrTx/>
              <a:buFont typeface="Arial" panose="020B0604020202020204" pitchFamily="34" charset="0"/>
              <a:buChar char="•"/>
            </a:pPr>
            <a:r>
              <a:rPr lang="en-US" altLang="zh-TW" sz="2800" dirty="0" smtClean="0">
                <a:solidFill>
                  <a:schemeClr val="tx1">
                    <a:lumMod val="50000"/>
                    <a:lumOff val="50000"/>
                  </a:schemeClr>
                </a:solidFill>
              </a:rPr>
              <a:t>Introduction of your product within 30 – 40 words:</a:t>
            </a:r>
          </a:p>
          <a:p>
            <a:pPr marL="0" indent="0">
              <a:buClrTx/>
              <a:buNone/>
            </a:pPr>
            <a:endParaRPr lang="en-HK" altLang="zh-TW" sz="2800" dirty="0">
              <a:solidFill>
                <a:schemeClr val="tx1">
                  <a:lumMod val="50000"/>
                  <a:lumOff val="50000"/>
                </a:schemeClr>
              </a:solidFill>
            </a:endParaRPr>
          </a:p>
          <a:p>
            <a:pPr marL="0" indent="0">
              <a:buClrTx/>
              <a:buNone/>
            </a:pPr>
            <a:r>
              <a:rPr lang="en-HK" altLang="zh-TW" sz="2800" dirty="0" smtClean="0">
                <a:solidFill>
                  <a:schemeClr val="tx1">
                    <a:lumMod val="50000"/>
                    <a:lumOff val="50000"/>
                  </a:schemeClr>
                </a:solidFill>
              </a:rPr>
              <a:t>Expected contents:</a:t>
            </a:r>
            <a:endParaRPr lang="en-US" altLang="zh-TW" sz="2200" dirty="0">
              <a:solidFill>
                <a:schemeClr val="tx1">
                  <a:lumMod val="50000"/>
                  <a:lumOff val="50000"/>
                </a:schemeClr>
              </a:solidFill>
            </a:endParaRPr>
          </a:p>
          <a:p>
            <a:r>
              <a:rPr lang="en-HK" dirty="0" smtClean="0">
                <a:solidFill>
                  <a:schemeClr val="tx1">
                    <a:lumMod val="50000"/>
                    <a:lumOff val="50000"/>
                  </a:schemeClr>
                </a:solidFill>
              </a:rPr>
              <a:t>- </a:t>
            </a:r>
            <a:r>
              <a:rPr lang="en-HK" dirty="0">
                <a:solidFill>
                  <a:schemeClr val="tx1">
                    <a:lumMod val="50000"/>
                    <a:lumOff val="50000"/>
                  </a:schemeClr>
                </a:solidFill>
              </a:rPr>
              <a:t>W</a:t>
            </a:r>
            <a:r>
              <a:rPr lang="en-HK" dirty="0" smtClean="0">
                <a:solidFill>
                  <a:schemeClr val="tx1">
                    <a:lumMod val="50000"/>
                    <a:lumOff val="50000"/>
                  </a:schemeClr>
                </a:solidFill>
              </a:rPr>
              <a:t>hat is your product?</a:t>
            </a:r>
          </a:p>
          <a:p>
            <a:r>
              <a:rPr lang="en-HK" dirty="0" smtClean="0">
                <a:solidFill>
                  <a:schemeClr val="tx1">
                    <a:lumMod val="50000"/>
                    <a:lumOff val="50000"/>
                  </a:schemeClr>
                </a:solidFill>
              </a:rPr>
              <a:t>- Who are your target customers? </a:t>
            </a:r>
          </a:p>
          <a:p>
            <a:r>
              <a:rPr lang="en-HK" dirty="0" smtClean="0">
                <a:solidFill>
                  <a:schemeClr val="tx1">
                    <a:lumMod val="50000"/>
                    <a:lumOff val="50000"/>
                  </a:schemeClr>
                </a:solidFill>
              </a:rPr>
              <a:t>- What is the problem you are trying to solve? </a:t>
            </a:r>
            <a:endParaRPr lang="en-US" dirty="0">
              <a:solidFill>
                <a:schemeClr val="tx1">
                  <a:lumMod val="50000"/>
                  <a:lumOff val="50000"/>
                </a:schemeClr>
              </a:solidFill>
            </a:endParaRPr>
          </a:p>
        </p:txBody>
      </p:sp>
    </p:spTree>
    <p:extLst>
      <p:ext uri="{BB962C8B-B14F-4D97-AF65-F5344CB8AC3E}">
        <p14:creationId xmlns:p14="http://schemas.microsoft.com/office/powerpoint/2010/main" val="179553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solidFill>
              </a:rPr>
              <a:t>Product Features</a:t>
            </a:r>
          </a:p>
        </p:txBody>
      </p:sp>
      <p:sp>
        <p:nvSpPr>
          <p:cNvPr id="3" name="Content Placeholder 2"/>
          <p:cNvSpPr>
            <a:spLocks noGrp="1"/>
          </p:cNvSpPr>
          <p:nvPr>
            <p:ph idx="1"/>
          </p:nvPr>
        </p:nvSpPr>
        <p:spPr/>
        <p:txBody>
          <a:bodyPr/>
          <a:lstStyle/>
          <a:p>
            <a:pPr marL="0" indent="0">
              <a:buNone/>
            </a:pPr>
            <a:r>
              <a:rPr lang="en-US" altLang="zh-TW" sz="2800" dirty="0" smtClean="0">
                <a:solidFill>
                  <a:schemeClr val="tx1">
                    <a:lumMod val="50000"/>
                    <a:lumOff val="50000"/>
                  </a:schemeClr>
                </a:solidFill>
              </a:rPr>
              <a:t>How can the product solve </a:t>
            </a:r>
            <a:r>
              <a:rPr lang="en-US" altLang="zh-TW" sz="2800" dirty="0">
                <a:solidFill>
                  <a:schemeClr val="tx1">
                    <a:lumMod val="50000"/>
                    <a:lumOff val="50000"/>
                  </a:schemeClr>
                </a:solidFill>
              </a:rPr>
              <a:t>market </a:t>
            </a:r>
            <a:r>
              <a:rPr lang="en-US" altLang="zh-TW" sz="2800" dirty="0" smtClean="0">
                <a:solidFill>
                  <a:schemeClr val="tx1">
                    <a:lumMod val="50000"/>
                    <a:lumOff val="50000"/>
                  </a:schemeClr>
                </a:solidFill>
              </a:rPr>
              <a:t>problem / </a:t>
            </a:r>
            <a:r>
              <a:rPr lang="en-US" altLang="zh-TW" sz="2800" dirty="0">
                <a:solidFill>
                  <a:schemeClr val="tx1">
                    <a:lumMod val="50000"/>
                    <a:lumOff val="50000"/>
                  </a:schemeClr>
                </a:solidFill>
              </a:rPr>
              <a:t>fulfill market needs? </a:t>
            </a:r>
            <a:endParaRPr lang="en-US" altLang="zh-TW" sz="2800" dirty="0" smtClean="0">
              <a:solidFill>
                <a:schemeClr val="tx1">
                  <a:lumMod val="50000"/>
                  <a:lumOff val="50000"/>
                </a:schemeClr>
              </a:solidFill>
            </a:endParaRPr>
          </a:p>
          <a:p>
            <a:pPr marL="0" indent="0">
              <a:buNone/>
            </a:pPr>
            <a:r>
              <a:rPr lang="en-US" altLang="zh-TW" sz="2800" dirty="0" smtClean="0">
                <a:solidFill>
                  <a:schemeClr val="tx1">
                    <a:lumMod val="50000"/>
                    <a:lumOff val="50000"/>
                  </a:schemeClr>
                </a:solidFill>
              </a:rPr>
              <a:t>What is the </a:t>
            </a:r>
            <a:r>
              <a:rPr lang="en-US" altLang="zh-TW" sz="2800" dirty="0">
                <a:solidFill>
                  <a:schemeClr val="tx1">
                    <a:lumMod val="50000"/>
                    <a:lumOff val="50000"/>
                  </a:schemeClr>
                </a:solidFill>
              </a:rPr>
              <a:t>t</a:t>
            </a:r>
            <a:r>
              <a:rPr lang="en-US" altLang="zh-TW" sz="2800" dirty="0" smtClean="0">
                <a:solidFill>
                  <a:schemeClr val="tx1">
                    <a:lumMod val="50000"/>
                    <a:lumOff val="50000"/>
                  </a:schemeClr>
                </a:solidFill>
              </a:rPr>
              <a:t>echnology involved? </a:t>
            </a:r>
          </a:p>
          <a:p>
            <a:pPr marL="0" indent="0">
              <a:buNone/>
            </a:pPr>
            <a:r>
              <a:rPr lang="en-US" altLang="zh-TW" sz="2800" dirty="0" smtClean="0">
                <a:solidFill>
                  <a:schemeClr val="tx1">
                    <a:lumMod val="50000"/>
                    <a:lumOff val="50000"/>
                  </a:schemeClr>
                </a:solidFill>
              </a:rPr>
              <a:t>What is the Innovativeness?</a:t>
            </a:r>
          </a:p>
          <a:p>
            <a:pPr marL="0" indent="0">
              <a:buNone/>
            </a:pPr>
            <a:endParaRPr lang="en-US" altLang="zh-TW" sz="2400" dirty="0">
              <a:solidFill>
                <a:schemeClr val="tx1">
                  <a:lumMod val="50000"/>
                  <a:lumOff val="50000"/>
                </a:schemeClr>
              </a:solidFill>
            </a:endParaRPr>
          </a:p>
          <a:p>
            <a:pPr marL="0" indent="0">
              <a:buNone/>
            </a:pPr>
            <a:r>
              <a:rPr lang="en-US" altLang="zh-TW" dirty="0" smtClean="0">
                <a:solidFill>
                  <a:schemeClr val="tx1">
                    <a:lumMod val="50000"/>
                    <a:lumOff val="50000"/>
                  </a:schemeClr>
                </a:solidFill>
              </a:rPr>
              <a:t>You </a:t>
            </a:r>
            <a:r>
              <a:rPr lang="en-US" altLang="zh-TW" dirty="0">
                <a:solidFill>
                  <a:schemeClr val="tx1">
                    <a:lumMod val="50000"/>
                    <a:lumOff val="50000"/>
                  </a:schemeClr>
                </a:solidFill>
              </a:rPr>
              <a:t>can use picture, flow-diagram, illustration or even previous work of your own to state your point.</a:t>
            </a:r>
          </a:p>
          <a:p>
            <a:endParaRPr lang="en-US" dirty="0"/>
          </a:p>
        </p:txBody>
      </p:sp>
    </p:spTree>
    <p:extLst>
      <p:ext uri="{BB962C8B-B14F-4D97-AF65-F5344CB8AC3E}">
        <p14:creationId xmlns:p14="http://schemas.microsoft.com/office/powerpoint/2010/main" val="4281187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6" y="332656"/>
            <a:ext cx="10944225" cy="1011976"/>
          </a:xfrm>
        </p:spPr>
        <p:txBody>
          <a:bodyPr>
            <a:normAutofit/>
          </a:bodyPr>
          <a:lstStyle/>
          <a:p>
            <a:r>
              <a:rPr lang="en-US" b="1" dirty="0">
                <a:solidFill>
                  <a:schemeClr val="tx2"/>
                </a:solidFill>
              </a:rPr>
              <a:t>Research and Development </a:t>
            </a:r>
            <a:r>
              <a:rPr lang="en-US" b="1" dirty="0" smtClean="0">
                <a:solidFill>
                  <a:schemeClr val="tx2"/>
                </a:solidFill>
              </a:rPr>
              <a:t>Content</a:t>
            </a:r>
            <a:endParaRPr lang="en-US" b="1" dirty="0">
              <a:solidFill>
                <a:schemeClr val="tx2"/>
              </a:solidFill>
            </a:endParaRPr>
          </a:p>
        </p:txBody>
      </p:sp>
      <p:sp>
        <p:nvSpPr>
          <p:cNvPr id="3" name="Content Placeholder 2"/>
          <p:cNvSpPr>
            <a:spLocks noGrp="1"/>
          </p:cNvSpPr>
          <p:nvPr>
            <p:ph idx="1"/>
          </p:nvPr>
        </p:nvSpPr>
        <p:spPr>
          <a:xfrm>
            <a:off x="551384" y="1484784"/>
            <a:ext cx="10944224" cy="4751876"/>
          </a:xfrm>
        </p:spPr>
        <p:txBody>
          <a:bodyPr>
            <a:normAutofit/>
          </a:bodyPr>
          <a:lstStyle/>
          <a:p>
            <a:pPr marL="0" indent="0">
              <a:buNone/>
            </a:pPr>
            <a:r>
              <a:rPr lang="en-HK" sz="2800" dirty="0" smtClean="0">
                <a:solidFill>
                  <a:schemeClr val="tx1">
                    <a:lumMod val="50000"/>
                    <a:lumOff val="50000"/>
                  </a:schemeClr>
                </a:solidFill>
              </a:rPr>
              <a:t>What is </a:t>
            </a:r>
            <a:r>
              <a:rPr lang="en-HK" sz="2800" dirty="0">
                <a:solidFill>
                  <a:schemeClr val="tx1">
                    <a:lumMod val="50000"/>
                    <a:lumOff val="50000"/>
                  </a:schemeClr>
                </a:solidFill>
              </a:rPr>
              <a:t>your </a:t>
            </a:r>
            <a:r>
              <a:rPr lang="en-HK" sz="2800" dirty="0" smtClean="0">
                <a:solidFill>
                  <a:schemeClr val="tx1">
                    <a:lumMod val="50000"/>
                    <a:lumOff val="50000"/>
                  </a:schemeClr>
                </a:solidFill>
              </a:rPr>
              <a:t>achievement </a:t>
            </a:r>
            <a:r>
              <a:rPr lang="en-HK" sz="2800" dirty="0">
                <a:solidFill>
                  <a:schemeClr val="tx1">
                    <a:lumMod val="50000"/>
                    <a:lumOff val="50000"/>
                  </a:schemeClr>
                </a:solidFill>
              </a:rPr>
              <a:t>in </a:t>
            </a:r>
            <a:r>
              <a:rPr lang="en-HK" sz="2800" dirty="0" smtClean="0">
                <a:solidFill>
                  <a:schemeClr val="tx1">
                    <a:lumMod val="50000"/>
                    <a:lumOff val="50000"/>
                  </a:schemeClr>
                </a:solidFill>
              </a:rPr>
              <a:t>R&amp;D so far?</a:t>
            </a:r>
          </a:p>
          <a:p>
            <a:pPr lvl="1"/>
            <a:r>
              <a:rPr lang="en-US" sz="2000" dirty="0" smtClean="0">
                <a:solidFill>
                  <a:schemeClr val="tx1">
                    <a:lumMod val="50000"/>
                    <a:lumOff val="50000"/>
                  </a:schemeClr>
                </a:solidFill>
              </a:rPr>
              <a:t>What are the research you have been done?</a:t>
            </a:r>
          </a:p>
          <a:p>
            <a:pPr lvl="1"/>
            <a:r>
              <a:rPr lang="en-HK" sz="2000" dirty="0" smtClean="0">
                <a:solidFill>
                  <a:schemeClr val="tx1">
                    <a:lumMod val="50000"/>
                    <a:lumOff val="50000"/>
                  </a:schemeClr>
                </a:solidFill>
              </a:rPr>
              <a:t>What are the technologies has been developed?</a:t>
            </a:r>
          </a:p>
          <a:p>
            <a:pPr lvl="1"/>
            <a:r>
              <a:rPr lang="en-HK" sz="2000" dirty="0" smtClean="0">
                <a:solidFill>
                  <a:schemeClr val="tx1">
                    <a:lumMod val="50000"/>
                    <a:lumOff val="50000"/>
                  </a:schemeClr>
                </a:solidFill>
              </a:rPr>
              <a:t>What is your R&amp;D plan for the coming 12 months? </a:t>
            </a:r>
            <a:endParaRPr lang="en-US" sz="2000" dirty="0" smtClean="0">
              <a:solidFill>
                <a:schemeClr val="tx1">
                  <a:lumMod val="50000"/>
                  <a:lumOff val="50000"/>
                </a:schemeClr>
              </a:solidFill>
            </a:endParaRPr>
          </a:p>
          <a:p>
            <a:endParaRPr lang="en-US" sz="2400" dirty="0">
              <a:solidFill>
                <a:schemeClr val="tx1">
                  <a:lumMod val="50000"/>
                  <a:lumOff val="50000"/>
                </a:schemeClr>
              </a:solidFill>
            </a:endParaRPr>
          </a:p>
        </p:txBody>
      </p:sp>
    </p:spTree>
    <p:extLst>
      <p:ext uri="{BB962C8B-B14F-4D97-AF65-F5344CB8AC3E}">
        <p14:creationId xmlns:p14="http://schemas.microsoft.com/office/powerpoint/2010/main" val="2919686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a:solidFill>
                  <a:schemeClr val="tx2"/>
                </a:solidFill>
              </a:rPr>
              <a:t>Competitive analysis</a:t>
            </a:r>
            <a:endParaRPr lang="en-US" b="1" dirty="0">
              <a:solidFill>
                <a:schemeClr val="tx2"/>
              </a:solidFill>
            </a:endParaRPr>
          </a:p>
        </p:txBody>
      </p:sp>
      <p:graphicFrame>
        <p:nvGraphicFramePr>
          <p:cNvPr id="5" name="Group 215"/>
          <p:cNvGraphicFramePr>
            <a:graphicFrameLocks noGrp="1"/>
          </p:cNvGraphicFramePr>
          <p:nvPr>
            <p:ph idx="1"/>
            <p:extLst>
              <p:ext uri="{D42A27DB-BD31-4B8C-83A1-F6EECF244321}">
                <p14:modId xmlns:p14="http://schemas.microsoft.com/office/powerpoint/2010/main" val="1833773417"/>
              </p:ext>
            </p:extLst>
          </p:nvPr>
        </p:nvGraphicFramePr>
        <p:xfrm>
          <a:off x="839416" y="1988839"/>
          <a:ext cx="10723935" cy="3820013"/>
        </p:xfrm>
        <a:graphic>
          <a:graphicData uri="http://schemas.openxmlformats.org/drawingml/2006/table">
            <a:tbl>
              <a:tblPr/>
              <a:tblGrid>
                <a:gridCol w="3177616">
                  <a:extLst>
                    <a:ext uri="{9D8B030D-6E8A-4147-A177-3AD203B41FA5}">
                      <a16:colId xmlns:a16="http://schemas.microsoft.com/office/drawing/2014/main" val="20000"/>
                    </a:ext>
                  </a:extLst>
                </a:gridCol>
                <a:gridCol w="2294992">
                  <a:extLst>
                    <a:ext uri="{9D8B030D-6E8A-4147-A177-3AD203B41FA5}">
                      <a16:colId xmlns:a16="http://schemas.microsoft.com/office/drawing/2014/main" val="20001"/>
                    </a:ext>
                  </a:extLst>
                </a:gridCol>
                <a:gridCol w="1928711">
                  <a:extLst>
                    <a:ext uri="{9D8B030D-6E8A-4147-A177-3AD203B41FA5}">
                      <a16:colId xmlns:a16="http://schemas.microsoft.com/office/drawing/2014/main" val="20002"/>
                    </a:ext>
                  </a:extLst>
                </a:gridCol>
                <a:gridCol w="1661308">
                  <a:extLst>
                    <a:ext uri="{9D8B030D-6E8A-4147-A177-3AD203B41FA5}">
                      <a16:colId xmlns:a16="http://schemas.microsoft.com/office/drawing/2014/main" val="20003"/>
                    </a:ext>
                  </a:extLst>
                </a:gridCol>
                <a:gridCol w="1661308">
                  <a:extLst>
                    <a:ext uri="{9D8B030D-6E8A-4147-A177-3AD203B41FA5}">
                      <a16:colId xmlns:a16="http://schemas.microsoft.com/office/drawing/2014/main" val="20004"/>
                    </a:ext>
                  </a:extLst>
                </a:gridCol>
              </a:tblGrid>
              <a:tr h="62270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n-lt"/>
                          <a:ea typeface="+mn-ea"/>
                        </a:rPr>
                        <a:t>Features/</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n-lt"/>
                          <a:ea typeface="+mn-ea"/>
                        </a:rPr>
                        <a:t>Problems to be solved</a:t>
                      </a: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1" lang="en-US" altLang="zh-TW" sz="16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Your Product / Idea</a:t>
                      </a: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Competitors (who work on the business similar to your idea)</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25430">
                <a:tc vMerge="1">
                  <a:txBody>
                    <a:bodyPr/>
                    <a:lstStyle/>
                    <a:p>
                      <a:endParaRPr lang="en-US"/>
                    </a:p>
                  </a:txBody>
                  <a:tcPr/>
                </a:tc>
                <a:tc vMerge="1">
                  <a:txBody>
                    <a:bodyPr/>
                    <a:lstStyle/>
                    <a:p>
                      <a:endParaRPr lang="en-U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Product A</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Product B</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Product C</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622709">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a.</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 typeface="Wingdings" panose="05000000000000000000" pitchFamily="2" charset="2"/>
                        <a:buNone/>
                        <a:tabLst/>
                      </a:pPr>
                      <a:r>
                        <a:rPr kumimoji="1" lang="zh-TW" altLang="en-US" sz="1800" b="1" i="0" u="none" strike="noStrike" cap="none" normalizeH="0" baseline="0" dirty="0" smtClean="0">
                          <a:ln>
                            <a:noFill/>
                          </a:ln>
                          <a:solidFill>
                            <a:schemeClr val="tx1"/>
                          </a:solidFill>
                          <a:effectLst/>
                          <a:latin typeface="+mj-lt"/>
                          <a:ea typeface="新細明體" pitchFamily="18" charset="-120"/>
                          <a:sym typeface="Wingdings" panose="05000000000000000000" pitchFamily="2" charset="2"/>
                        </a:rPr>
                        <a:t></a:t>
                      </a:r>
                      <a:endParaRPr kumimoji="1" lang="zh-TW" altLang="en-US" sz="28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mj-lt"/>
                          <a:ea typeface="新細明體" pitchFamily="18" charset="-120"/>
                        </a:rPr>
                        <a:t>　</a:t>
                      </a: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800" b="1" i="0" u="none" strike="noStrike" cap="none" normalizeH="0" baseline="0" dirty="0" smtClean="0">
                          <a:ln>
                            <a:noFill/>
                          </a:ln>
                          <a:solidFill>
                            <a:schemeClr val="tx1"/>
                          </a:solidFill>
                          <a:effectLst/>
                          <a:latin typeface="+mj-lt"/>
                          <a:ea typeface="+mn-ea"/>
                          <a:sym typeface="Wingdings" panose="05000000000000000000" pitchFamily="2" charset="2"/>
                        </a:rPr>
                        <a:t>  </a:t>
                      </a:r>
                      <a:r>
                        <a:rPr kumimoji="1" lang="zh-TW" altLang="en-US" sz="1800" b="1" i="0" u="none" strike="noStrike" cap="none" normalizeH="0" baseline="0" dirty="0" smtClean="0">
                          <a:ln>
                            <a:noFill/>
                          </a:ln>
                          <a:solidFill>
                            <a:schemeClr val="tx1"/>
                          </a:solidFill>
                          <a:effectLst/>
                          <a:latin typeface="+mj-lt"/>
                          <a:ea typeface="新細明體" pitchFamily="18" charset="-120"/>
                        </a:rPr>
                        <a:t>　</a:t>
                      </a:r>
                      <a:endParaRPr kumimoji="1" lang="zh-TW" altLang="en-US" sz="28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24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smtClean="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543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b.</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18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smtClean="0">
                          <a:ln>
                            <a:noFill/>
                          </a:ln>
                          <a:solidFill>
                            <a:schemeClr val="tx1"/>
                          </a:solidFill>
                          <a:effectLst/>
                          <a:latin typeface="+mj-lt"/>
                          <a:ea typeface="新細明體" pitchFamily="18" charset="-120"/>
                        </a:rPr>
                        <a:t>　</a:t>
                      </a:r>
                      <a:endParaRPr kumimoji="1" lang="zh-TW" altLang="en-US" sz="2400" b="1" i="0" u="none" strike="noStrike" cap="none" normalizeH="0" baseline="0" dirty="0" smtClean="0">
                        <a:ln>
                          <a:noFill/>
                        </a:ln>
                        <a:solidFill>
                          <a:schemeClr val="tx1"/>
                        </a:solidFill>
                        <a:effectLst/>
                        <a:latin typeface="+mj-lt"/>
                        <a:ea typeface="+mn-ea"/>
                      </a:endParaRPr>
                    </a:p>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24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smtClean="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smtClean="0">
                          <a:ln>
                            <a:noFill/>
                          </a:ln>
                          <a:solidFill>
                            <a:schemeClr val="tx1"/>
                          </a:solidFill>
                          <a:effectLst/>
                          <a:latin typeface="+mj-lt"/>
                          <a:ea typeface="新細明體" pitchFamily="18" charset="-120"/>
                        </a:rPr>
                        <a:t>　</a:t>
                      </a:r>
                      <a:r>
                        <a:rPr kumimoji="1" lang="zh-TW" altLang="en-US" sz="24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smtClean="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709">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mj-lt"/>
                          <a:ea typeface="新細明體" pitchFamily="18" charset="-120"/>
                        </a:rPr>
                        <a:t>c.</a:t>
                      </a:r>
                      <a:endParaRPr kumimoji="1" lang="en-US" altLang="zh-TW" sz="2400" b="1" i="0" u="none" strike="noStrike" cap="none" normalizeH="0" baseline="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18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mj-lt"/>
                          <a:ea typeface="新細明體" pitchFamily="18" charset="-120"/>
                        </a:rPr>
                        <a:t>　</a:t>
                      </a: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smtClean="0">
                          <a:ln>
                            <a:noFill/>
                          </a:ln>
                          <a:solidFill>
                            <a:schemeClr val="tx1"/>
                          </a:solidFill>
                          <a:effectLst/>
                          <a:latin typeface="+mj-lt"/>
                          <a:ea typeface="新細明體" pitchFamily="18" charset="-120"/>
                        </a:rPr>
                        <a:t>　</a:t>
                      </a:r>
                      <a:r>
                        <a:rPr kumimoji="1" lang="zh-TW" altLang="en-US" sz="24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smtClean="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1" lang="zh-TW" altLang="en-US" sz="1600" b="1" i="0" u="none" strike="noStrike" cap="none" normalizeH="0" baseline="0" dirty="0" smtClean="0">
                          <a:ln>
                            <a:noFill/>
                          </a:ln>
                          <a:solidFill>
                            <a:schemeClr val="tx1"/>
                          </a:solidFill>
                          <a:effectLst/>
                          <a:latin typeface="+mj-lt"/>
                          <a:ea typeface="新細明體" pitchFamily="18" charset="-120"/>
                        </a:rPr>
                        <a:t>　</a:t>
                      </a:r>
                      <a:r>
                        <a:rPr kumimoji="1" lang="zh-TW" altLang="en-US" sz="2400" b="1" i="0" u="none" strike="noStrike" cap="none" normalizeH="0" baseline="0" dirty="0" smtClean="0">
                          <a:ln>
                            <a:noFill/>
                          </a:ln>
                          <a:solidFill>
                            <a:schemeClr val="tx1"/>
                          </a:solidFill>
                          <a:effectLst/>
                          <a:latin typeface="+mj-lt"/>
                          <a:ea typeface="+mn-ea"/>
                          <a:sym typeface="Wingdings" panose="05000000000000000000" pitchFamily="2" charset="2"/>
                        </a:rPr>
                        <a:t></a:t>
                      </a:r>
                      <a:endParaRPr kumimoji="1" lang="zh-TW" altLang="en-US" sz="2400" b="1" i="0" u="none" strike="noStrike" cap="none" normalizeH="0" baseline="0" dirty="0" smtClean="0">
                        <a:ln>
                          <a:noFill/>
                        </a:ln>
                        <a:solidFill>
                          <a:schemeClr val="tx1"/>
                        </a:solidFill>
                        <a:effectLst/>
                        <a:latin typeface="+mj-lt"/>
                        <a:ea typeface="+mn-ea"/>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2543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Price: </a:t>
                      </a:r>
                      <a:endParaRPr kumimoji="1" lang="en-US" altLang="zh-TW"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HKD500</a:t>
                      </a: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mj-lt"/>
                          <a:ea typeface="新細明體" pitchFamily="18" charset="-120"/>
                        </a:rPr>
                        <a:t>　</a:t>
                      </a:r>
                      <a:r>
                        <a:rPr kumimoji="1" lang="en-US" altLang="zh-TW" sz="1600" b="1" i="0" u="none" strike="noStrike" cap="none" normalizeH="0" baseline="0" dirty="0" smtClean="0">
                          <a:ln>
                            <a:noFill/>
                          </a:ln>
                          <a:solidFill>
                            <a:schemeClr val="tx1"/>
                          </a:solidFill>
                          <a:effectLst/>
                          <a:latin typeface="+mj-lt"/>
                          <a:ea typeface="新細明體" pitchFamily="18" charset="-120"/>
                        </a:rPr>
                        <a:t>HKD300</a:t>
                      </a: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mj-lt"/>
                          <a:ea typeface="新細明體" pitchFamily="18" charset="-120"/>
                        </a:rPr>
                        <a:t>　</a:t>
                      </a:r>
                      <a:r>
                        <a:rPr kumimoji="1" lang="en-US" altLang="zh-TW" sz="1600" b="1" i="0" u="none" strike="noStrike" cap="none" normalizeH="0" baseline="0" dirty="0" smtClean="0">
                          <a:ln>
                            <a:noFill/>
                          </a:ln>
                          <a:solidFill>
                            <a:schemeClr val="tx1"/>
                          </a:solidFill>
                          <a:effectLst/>
                          <a:latin typeface="+mj-lt"/>
                          <a:ea typeface="新細明體" pitchFamily="18" charset="-120"/>
                        </a:rPr>
                        <a:t>HKD700</a:t>
                      </a: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en-US" altLang="zh-TW" sz="1600" b="1" i="0" u="none" strike="noStrike" cap="none" normalizeH="0" baseline="0" dirty="0" smtClean="0">
                          <a:ln>
                            <a:noFill/>
                          </a:ln>
                          <a:solidFill>
                            <a:schemeClr val="tx1"/>
                          </a:solidFill>
                          <a:effectLst/>
                          <a:latin typeface="+mj-lt"/>
                          <a:ea typeface="新細明體" pitchFamily="18" charset="-120"/>
                        </a:rPr>
                        <a:t>HKD500</a:t>
                      </a:r>
                      <a:endParaRPr kumimoji="1" lang="zh-TW" altLang="en-US" sz="2400" b="1" i="0" u="none" strike="noStrike" cap="none" normalizeH="0" baseline="0" dirty="0" smtClean="0">
                        <a:ln>
                          <a:noFill/>
                        </a:ln>
                        <a:solidFill>
                          <a:schemeClr val="tx1"/>
                        </a:solidFill>
                        <a:effectLst/>
                        <a:latin typeface="+mj-lt"/>
                        <a:ea typeface="新細明體" pitchFamily="18" charset="-120"/>
                      </a:endParaRPr>
                    </a:p>
                  </a:txBody>
                  <a:tcPr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 name="Rectangle 10"/>
          <p:cNvSpPr/>
          <p:nvPr/>
        </p:nvSpPr>
        <p:spPr>
          <a:xfrm>
            <a:off x="838690" y="1591978"/>
            <a:ext cx="1192571" cy="369332"/>
          </a:xfrm>
          <a:prstGeom prst="rect">
            <a:avLst/>
          </a:prstGeom>
        </p:spPr>
        <p:txBody>
          <a:bodyPr wrap="none">
            <a:spAutoFit/>
          </a:bodyPr>
          <a:lstStyle/>
          <a:p>
            <a:r>
              <a:rPr kumimoji="1" lang="en-US" altLang="zh-TW" b="1" dirty="0" smtClean="0"/>
              <a:t>(Example) </a:t>
            </a:r>
            <a:endParaRPr lang="en-US" dirty="0"/>
          </a:p>
        </p:txBody>
      </p:sp>
    </p:spTree>
    <p:extLst>
      <p:ext uri="{BB962C8B-B14F-4D97-AF65-F5344CB8AC3E}">
        <p14:creationId xmlns:p14="http://schemas.microsoft.com/office/powerpoint/2010/main" val="3606468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smtClean="0">
                <a:solidFill>
                  <a:schemeClr val="tx2"/>
                </a:solidFill>
              </a:rPr>
              <a:t>Perceptual Mapping</a:t>
            </a:r>
            <a:endParaRPr lang="en-US" b="1" dirty="0">
              <a:solidFill>
                <a:schemeClr val="tx2"/>
              </a:solidFill>
            </a:endParaRPr>
          </a:p>
        </p:txBody>
      </p:sp>
      <p:cxnSp>
        <p:nvCxnSpPr>
          <p:cNvPr id="7" name="Straight Arrow Connector 6"/>
          <p:cNvCxnSpPr/>
          <p:nvPr/>
        </p:nvCxnSpPr>
        <p:spPr>
          <a:xfrm>
            <a:off x="2622250" y="3717032"/>
            <a:ext cx="691276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078634" y="1916831"/>
            <a:ext cx="17366" cy="374441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343472" y="3604374"/>
            <a:ext cx="2088232" cy="369332"/>
          </a:xfrm>
          <a:prstGeom prst="rect">
            <a:avLst/>
          </a:prstGeom>
          <a:noFill/>
        </p:spPr>
        <p:txBody>
          <a:bodyPr wrap="square" rtlCol="0">
            <a:spAutoFit/>
          </a:bodyPr>
          <a:lstStyle/>
          <a:p>
            <a:r>
              <a:rPr lang="en-US" dirty="0" smtClean="0"/>
              <a:t>Lower Price</a:t>
            </a:r>
            <a:endParaRPr lang="en-US" dirty="0"/>
          </a:p>
        </p:txBody>
      </p:sp>
      <p:sp>
        <p:nvSpPr>
          <p:cNvPr id="20" name="TextBox 19"/>
          <p:cNvSpPr txBox="1"/>
          <p:nvPr/>
        </p:nvSpPr>
        <p:spPr>
          <a:xfrm>
            <a:off x="9475613" y="3604374"/>
            <a:ext cx="2088232" cy="369332"/>
          </a:xfrm>
          <a:prstGeom prst="rect">
            <a:avLst/>
          </a:prstGeom>
          <a:noFill/>
        </p:spPr>
        <p:txBody>
          <a:bodyPr wrap="square" rtlCol="0">
            <a:spAutoFit/>
          </a:bodyPr>
          <a:lstStyle/>
          <a:p>
            <a:r>
              <a:rPr lang="en-US" dirty="0" smtClean="0"/>
              <a:t>Higher Price</a:t>
            </a:r>
            <a:endParaRPr lang="en-US" dirty="0"/>
          </a:p>
        </p:txBody>
      </p:sp>
      <p:sp>
        <p:nvSpPr>
          <p:cNvPr id="22" name="TextBox 21"/>
          <p:cNvSpPr txBox="1"/>
          <p:nvPr/>
        </p:nvSpPr>
        <p:spPr>
          <a:xfrm>
            <a:off x="5303912" y="5659633"/>
            <a:ext cx="2088232" cy="369332"/>
          </a:xfrm>
          <a:prstGeom prst="rect">
            <a:avLst/>
          </a:prstGeom>
          <a:noFill/>
        </p:spPr>
        <p:txBody>
          <a:bodyPr wrap="square" rtlCol="0">
            <a:spAutoFit/>
          </a:bodyPr>
          <a:lstStyle/>
          <a:p>
            <a:r>
              <a:rPr lang="en-US" dirty="0" smtClean="0"/>
              <a:t>Lower Quality </a:t>
            </a:r>
            <a:endParaRPr lang="en-US" dirty="0"/>
          </a:p>
        </p:txBody>
      </p:sp>
      <p:sp>
        <p:nvSpPr>
          <p:cNvPr id="23" name="TextBox 22"/>
          <p:cNvSpPr txBox="1"/>
          <p:nvPr/>
        </p:nvSpPr>
        <p:spPr>
          <a:xfrm>
            <a:off x="5303912" y="1547499"/>
            <a:ext cx="1800200" cy="369332"/>
          </a:xfrm>
          <a:prstGeom prst="rect">
            <a:avLst/>
          </a:prstGeom>
          <a:noFill/>
        </p:spPr>
        <p:txBody>
          <a:bodyPr wrap="square" rtlCol="0">
            <a:spAutoFit/>
          </a:bodyPr>
          <a:lstStyle/>
          <a:p>
            <a:r>
              <a:rPr lang="en-US" dirty="0" smtClean="0"/>
              <a:t>Higher Quality </a:t>
            </a:r>
            <a:endParaRPr lang="en-US" dirty="0"/>
          </a:p>
        </p:txBody>
      </p:sp>
      <p:grpSp>
        <p:nvGrpSpPr>
          <p:cNvPr id="27" name="Group 26"/>
          <p:cNvGrpSpPr/>
          <p:nvPr/>
        </p:nvGrpSpPr>
        <p:grpSpPr>
          <a:xfrm>
            <a:off x="6297518" y="2312344"/>
            <a:ext cx="1342834" cy="730363"/>
            <a:chOff x="7248128" y="2492896"/>
            <a:chExt cx="1740142" cy="504055"/>
          </a:xfrm>
        </p:grpSpPr>
        <p:sp>
          <p:nvSpPr>
            <p:cNvPr id="26" name="Oval 25"/>
            <p:cNvSpPr/>
            <p:nvPr/>
          </p:nvSpPr>
          <p:spPr>
            <a:xfrm>
              <a:off x="7248128" y="2492896"/>
              <a:ext cx="1584176" cy="504055"/>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7248128" y="2626119"/>
              <a:ext cx="1740142" cy="279451"/>
            </a:xfrm>
            <a:prstGeom prst="rect">
              <a:avLst/>
            </a:prstGeom>
            <a:noFill/>
            <a:ln>
              <a:noFill/>
            </a:ln>
          </p:spPr>
          <p:txBody>
            <a:bodyPr wrap="square" rtlCol="0">
              <a:spAutoFit/>
            </a:bodyPr>
            <a:lstStyle/>
            <a:p>
              <a:r>
                <a:rPr lang="en-US" sz="1600" b="1" dirty="0" smtClean="0"/>
                <a:t>Your Product</a:t>
              </a:r>
              <a:endParaRPr lang="en-US" sz="1600" b="1" dirty="0"/>
            </a:p>
          </p:txBody>
        </p:sp>
      </p:grpSp>
      <p:grpSp>
        <p:nvGrpSpPr>
          <p:cNvPr id="29" name="Group 28"/>
          <p:cNvGrpSpPr/>
          <p:nvPr/>
        </p:nvGrpSpPr>
        <p:grpSpPr>
          <a:xfrm>
            <a:off x="6297518" y="4014007"/>
            <a:ext cx="1311910" cy="750631"/>
            <a:chOff x="7248128" y="2492896"/>
            <a:chExt cx="1584176" cy="504055"/>
          </a:xfrm>
          <a:solidFill>
            <a:srgbClr val="FFFF99"/>
          </a:solidFill>
        </p:grpSpPr>
        <p:sp>
          <p:nvSpPr>
            <p:cNvPr id="30" name="Oval 29"/>
            <p:cNvSpPr/>
            <p:nvPr/>
          </p:nvSpPr>
          <p:spPr>
            <a:xfrm>
              <a:off x="7248128" y="2492896"/>
              <a:ext cx="1584176" cy="50405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343988" y="2651919"/>
              <a:ext cx="1388002" cy="186007"/>
            </a:xfrm>
            <a:prstGeom prst="rect">
              <a:avLst/>
            </a:prstGeom>
            <a:grpFill/>
            <a:ln>
              <a:noFill/>
            </a:ln>
          </p:spPr>
          <p:txBody>
            <a:bodyPr wrap="square" rtlCol="0">
              <a:spAutoFit/>
            </a:bodyPr>
            <a:lstStyle/>
            <a:p>
              <a:r>
                <a:rPr kumimoji="1" lang="en-US" altLang="zh-TW" sz="1200" b="1" dirty="0" smtClean="0">
                  <a:latin typeface="Arial" charset="0"/>
                </a:rPr>
                <a:t>Competitor C</a:t>
              </a:r>
              <a:endParaRPr lang="en-US" sz="1200" b="1" dirty="0"/>
            </a:p>
          </p:txBody>
        </p:sp>
      </p:grpSp>
      <p:grpSp>
        <p:nvGrpSpPr>
          <p:cNvPr id="32" name="Group 31"/>
          <p:cNvGrpSpPr/>
          <p:nvPr/>
        </p:nvGrpSpPr>
        <p:grpSpPr>
          <a:xfrm>
            <a:off x="8465963" y="1680853"/>
            <a:ext cx="1311910" cy="750631"/>
            <a:chOff x="7248128" y="2492896"/>
            <a:chExt cx="1584176" cy="504055"/>
          </a:xfrm>
          <a:solidFill>
            <a:schemeClr val="accent2">
              <a:lumMod val="20000"/>
              <a:lumOff val="80000"/>
            </a:schemeClr>
          </a:solidFill>
        </p:grpSpPr>
        <p:sp>
          <p:nvSpPr>
            <p:cNvPr id="33" name="Oval 32"/>
            <p:cNvSpPr/>
            <p:nvPr/>
          </p:nvSpPr>
          <p:spPr>
            <a:xfrm>
              <a:off x="7248128" y="2492896"/>
              <a:ext cx="1584176" cy="50405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343988" y="2651919"/>
              <a:ext cx="1388002" cy="186007"/>
            </a:xfrm>
            <a:prstGeom prst="rect">
              <a:avLst/>
            </a:prstGeom>
            <a:grpFill/>
            <a:ln>
              <a:noFill/>
            </a:ln>
          </p:spPr>
          <p:txBody>
            <a:bodyPr wrap="square" rtlCol="0">
              <a:spAutoFit/>
            </a:bodyPr>
            <a:lstStyle/>
            <a:p>
              <a:r>
                <a:rPr kumimoji="1" lang="en-US" altLang="zh-TW" sz="1200" b="1" dirty="0" smtClean="0">
                  <a:latin typeface="Arial" charset="0"/>
                </a:rPr>
                <a:t>Competitor B</a:t>
              </a:r>
              <a:endParaRPr lang="en-US" sz="1200" b="1" dirty="0"/>
            </a:p>
          </p:txBody>
        </p:sp>
      </p:grpSp>
      <p:grpSp>
        <p:nvGrpSpPr>
          <p:cNvPr id="35" name="Group 34"/>
          <p:cNvGrpSpPr/>
          <p:nvPr/>
        </p:nvGrpSpPr>
        <p:grpSpPr>
          <a:xfrm>
            <a:off x="2748918" y="4694070"/>
            <a:ext cx="1311910" cy="750631"/>
            <a:chOff x="7248128" y="2492896"/>
            <a:chExt cx="1584176" cy="504055"/>
          </a:xfrm>
          <a:solidFill>
            <a:srgbClr val="92D050"/>
          </a:solidFill>
        </p:grpSpPr>
        <p:sp>
          <p:nvSpPr>
            <p:cNvPr id="36" name="Oval 35"/>
            <p:cNvSpPr/>
            <p:nvPr/>
          </p:nvSpPr>
          <p:spPr>
            <a:xfrm>
              <a:off x="7248128" y="2492896"/>
              <a:ext cx="1584176" cy="50405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343988" y="2651919"/>
              <a:ext cx="1388002" cy="186007"/>
            </a:xfrm>
            <a:prstGeom prst="rect">
              <a:avLst/>
            </a:prstGeom>
            <a:grpFill/>
            <a:ln>
              <a:noFill/>
            </a:ln>
          </p:spPr>
          <p:txBody>
            <a:bodyPr wrap="square" rtlCol="0">
              <a:spAutoFit/>
            </a:bodyPr>
            <a:lstStyle/>
            <a:p>
              <a:r>
                <a:rPr kumimoji="1" lang="en-US" altLang="zh-TW" sz="1200" b="1" dirty="0" smtClean="0">
                  <a:latin typeface="Arial" charset="0"/>
                </a:rPr>
                <a:t>Competitor A</a:t>
              </a:r>
              <a:endParaRPr lang="en-US" sz="1200" b="1" dirty="0"/>
            </a:p>
          </p:txBody>
        </p:sp>
      </p:grpSp>
      <p:sp>
        <p:nvSpPr>
          <p:cNvPr id="38" name="Rectangle 37"/>
          <p:cNvSpPr/>
          <p:nvPr/>
        </p:nvSpPr>
        <p:spPr>
          <a:xfrm>
            <a:off x="747186" y="1448140"/>
            <a:ext cx="1192571" cy="369332"/>
          </a:xfrm>
          <a:prstGeom prst="rect">
            <a:avLst/>
          </a:prstGeom>
        </p:spPr>
        <p:txBody>
          <a:bodyPr wrap="none">
            <a:spAutoFit/>
          </a:bodyPr>
          <a:lstStyle/>
          <a:p>
            <a:r>
              <a:rPr kumimoji="1" lang="en-US" altLang="zh-TW" b="1" dirty="0"/>
              <a:t>(Example) </a:t>
            </a:r>
            <a:endParaRPr lang="en-US" dirty="0"/>
          </a:p>
        </p:txBody>
      </p:sp>
    </p:spTree>
    <p:extLst>
      <p:ext uri="{BB962C8B-B14F-4D97-AF65-F5344CB8AC3E}">
        <p14:creationId xmlns:p14="http://schemas.microsoft.com/office/powerpoint/2010/main" val="3050529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solidFill>
                  <a:schemeClr val="tx2"/>
                </a:solidFill>
              </a:rPr>
              <a:t>Sales and Marketing Plan</a:t>
            </a:r>
            <a:endParaRPr lang="en-US" b="1" dirty="0">
              <a:solidFill>
                <a:schemeClr val="tx2"/>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TW" sz="2800" dirty="0" smtClean="0">
                <a:solidFill>
                  <a:schemeClr val="tx1">
                    <a:lumMod val="50000"/>
                    <a:lumOff val="50000"/>
                  </a:schemeClr>
                </a:solidFill>
              </a:rPr>
              <a:t>Who are your target customers? </a:t>
            </a:r>
            <a:r>
              <a:rPr lang="en-US" altLang="zh-TW" sz="2800" dirty="0">
                <a:solidFill>
                  <a:schemeClr val="tx1">
                    <a:lumMod val="50000"/>
                    <a:lumOff val="50000"/>
                  </a:schemeClr>
                </a:solidFill>
              </a:rPr>
              <a:t>(those who will pay) and target </a:t>
            </a:r>
            <a:r>
              <a:rPr lang="en-US" altLang="zh-TW" sz="2800" dirty="0" smtClean="0">
                <a:solidFill>
                  <a:schemeClr val="tx1">
                    <a:lumMod val="50000"/>
                    <a:lumOff val="50000"/>
                  </a:schemeClr>
                </a:solidFill>
              </a:rPr>
              <a:t>end-users? </a:t>
            </a:r>
            <a:r>
              <a:rPr lang="en-US" altLang="zh-TW" sz="2800" dirty="0">
                <a:solidFill>
                  <a:schemeClr val="tx1">
                    <a:lumMod val="50000"/>
                    <a:lumOff val="50000"/>
                  </a:schemeClr>
                </a:solidFill>
              </a:rPr>
              <a:t>(those who will use the product</a:t>
            </a:r>
            <a:r>
              <a:rPr lang="en-US" altLang="zh-TW" sz="2800" dirty="0" smtClean="0">
                <a:solidFill>
                  <a:schemeClr val="tx1">
                    <a:lumMod val="50000"/>
                    <a:lumOff val="50000"/>
                  </a:schemeClr>
                </a:solidFill>
              </a:rPr>
              <a:t>)</a:t>
            </a:r>
            <a:endParaRPr lang="en-US" altLang="zh-TW" sz="2800" dirty="0">
              <a:solidFill>
                <a:schemeClr val="tx1">
                  <a:lumMod val="50000"/>
                  <a:lumOff val="50000"/>
                </a:schemeClr>
              </a:solidFill>
            </a:endParaRPr>
          </a:p>
          <a:p>
            <a:pPr>
              <a:buFont typeface="Arial" panose="020B0604020202020204" pitchFamily="34" charset="0"/>
              <a:buChar char="•"/>
            </a:pPr>
            <a:r>
              <a:rPr lang="en-US" altLang="zh-TW" sz="2800" dirty="0" smtClean="0">
                <a:solidFill>
                  <a:schemeClr val="tx1">
                    <a:lumMod val="50000"/>
                    <a:lumOff val="50000"/>
                  </a:schemeClr>
                </a:solidFill>
              </a:rPr>
              <a:t>What is the potential </a:t>
            </a:r>
            <a:r>
              <a:rPr lang="en-US" altLang="zh-TW" sz="2800" dirty="0">
                <a:solidFill>
                  <a:schemeClr val="tx1">
                    <a:lumMod val="50000"/>
                    <a:lumOff val="50000"/>
                  </a:schemeClr>
                </a:solidFill>
              </a:rPr>
              <a:t>m</a:t>
            </a:r>
            <a:r>
              <a:rPr lang="en-US" altLang="zh-TW" sz="2800" dirty="0" smtClean="0">
                <a:solidFill>
                  <a:schemeClr val="tx1">
                    <a:lumMod val="50000"/>
                    <a:lumOff val="50000"/>
                  </a:schemeClr>
                </a:solidFill>
              </a:rPr>
              <a:t>arket size?</a:t>
            </a:r>
          </a:p>
          <a:p>
            <a:pPr>
              <a:buFont typeface="Arial" panose="020B0604020202020204" pitchFamily="34" charset="0"/>
              <a:buChar char="•"/>
            </a:pPr>
            <a:r>
              <a:rPr lang="en-HK" altLang="zh-TW" sz="2800" dirty="0" smtClean="0">
                <a:solidFill>
                  <a:schemeClr val="tx1">
                    <a:lumMod val="50000"/>
                    <a:lumOff val="50000"/>
                  </a:schemeClr>
                </a:solidFill>
              </a:rPr>
              <a:t>What are the </a:t>
            </a:r>
            <a:r>
              <a:rPr lang="en-HK" altLang="zh-TW" sz="2800" dirty="0">
                <a:solidFill>
                  <a:schemeClr val="tx1">
                    <a:lumMod val="50000"/>
                    <a:lumOff val="50000"/>
                  </a:schemeClr>
                </a:solidFill>
              </a:rPr>
              <a:t>m</a:t>
            </a:r>
            <a:r>
              <a:rPr lang="en-HK" altLang="zh-TW" sz="2800" dirty="0" smtClean="0">
                <a:solidFill>
                  <a:schemeClr val="tx1">
                    <a:lumMod val="50000"/>
                    <a:lumOff val="50000"/>
                  </a:schemeClr>
                </a:solidFill>
              </a:rPr>
              <a:t>arketing channels?</a:t>
            </a:r>
            <a:endParaRPr lang="en-US" dirty="0"/>
          </a:p>
        </p:txBody>
      </p:sp>
    </p:spTree>
    <p:extLst>
      <p:ext uri="{BB962C8B-B14F-4D97-AF65-F5344CB8AC3E}">
        <p14:creationId xmlns:p14="http://schemas.microsoft.com/office/powerpoint/2010/main" val="1921409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STEP2">
      <a:dk1>
        <a:srgbClr val="000000"/>
      </a:dk1>
      <a:lt1>
        <a:srgbClr val="FFFFFF"/>
      </a:lt1>
      <a:dk2>
        <a:srgbClr val="F2620F"/>
      </a:dk2>
      <a:lt2>
        <a:srgbClr val="F2E0D5"/>
      </a:lt2>
      <a:accent1>
        <a:srgbClr val="03178C"/>
      </a:accent1>
      <a:accent2>
        <a:srgbClr val="480599"/>
      </a:accent2>
      <a:accent3>
        <a:srgbClr val="1705A3"/>
      </a:accent3>
      <a:accent4>
        <a:srgbClr val="0546A3"/>
      </a:accent4>
      <a:accent5>
        <a:srgbClr val="056999"/>
      </a:accent5>
      <a:accent6>
        <a:srgbClr val="0587AD"/>
      </a:accent6>
      <a:hlink>
        <a:srgbClr val="F9071C"/>
      </a:hlink>
      <a:folHlink>
        <a:srgbClr val="FDCDD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2820</TotalTime>
  <Words>518</Words>
  <Application>Microsoft Office PowerPoint</Application>
  <PresentationFormat>Widescreen</PresentationFormat>
  <Paragraphs>120</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新細明體</vt:lpstr>
      <vt:lpstr>Arial</vt:lpstr>
      <vt:lpstr>Calibri</vt:lpstr>
      <vt:lpstr>Calibri Light</vt:lpstr>
      <vt:lpstr>Times New Roman</vt:lpstr>
      <vt:lpstr>Wingdings</vt:lpstr>
      <vt:lpstr>Retrospect</vt:lpstr>
      <vt:lpstr>  iDEAtION </vt:lpstr>
      <vt:lpstr>Business Plan Template </vt:lpstr>
      <vt:lpstr>Project Name</vt:lpstr>
      <vt:lpstr>Project Summary</vt:lpstr>
      <vt:lpstr>Product Features</vt:lpstr>
      <vt:lpstr>Research and Development Content</vt:lpstr>
      <vt:lpstr>Competitive analysis</vt:lpstr>
      <vt:lpstr>Perceptual Mapping</vt:lpstr>
      <vt:lpstr>Sales and Marketing Plan</vt:lpstr>
      <vt:lpstr>Business Model</vt:lpstr>
      <vt:lpstr>Project Schedule </vt:lpstr>
      <vt:lpstr>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nth Mouth Milestone Report</dc:title>
  <dc:creator>Lowell HM Kong</dc:creator>
  <cp:lastModifiedBy>Cindy NC Tse</cp:lastModifiedBy>
  <cp:revision>72</cp:revision>
  <cp:lastPrinted>2020-05-21T07:06:10Z</cp:lastPrinted>
  <dcterms:created xsi:type="dcterms:W3CDTF">2020-01-31T15:29:31Z</dcterms:created>
  <dcterms:modified xsi:type="dcterms:W3CDTF">2021-07-14T03:29:37Z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40898e-8284-402c-838e-1fd1e257f0ce_Enabled">
    <vt:lpwstr>true</vt:lpwstr>
  </property>
  <property fmtid="{D5CDD505-2E9C-101B-9397-08002B2CF9AE}" pid="3" name="MSIP_Label_cb40898e-8284-402c-838e-1fd1e257f0ce_SetDate">
    <vt:lpwstr>2021-07-14T03:23:56Z</vt:lpwstr>
  </property>
  <property fmtid="{D5CDD505-2E9C-101B-9397-08002B2CF9AE}" pid="4" name="MSIP_Label_cb40898e-8284-402c-838e-1fd1e257f0ce_Method">
    <vt:lpwstr>Standard</vt:lpwstr>
  </property>
  <property fmtid="{D5CDD505-2E9C-101B-9397-08002B2CF9AE}" pid="5" name="MSIP_Label_cb40898e-8284-402c-838e-1fd1e257f0ce_Name">
    <vt:lpwstr>Restricted (No Protection)</vt:lpwstr>
  </property>
  <property fmtid="{D5CDD505-2E9C-101B-9397-08002B2CF9AE}" pid="6" name="MSIP_Label_cb40898e-8284-402c-838e-1fd1e257f0ce_SiteId">
    <vt:lpwstr>b3e19ac2-e192-44c8-90bd-41acbfb3dcdb</vt:lpwstr>
  </property>
  <property fmtid="{D5CDD505-2E9C-101B-9397-08002B2CF9AE}" pid="7" name="MSIP_Label_cb40898e-8284-402c-838e-1fd1e257f0ce_ActionId">
    <vt:lpwstr>a74122f7-6ece-429f-a2dc-e598a1e06a5e</vt:lpwstr>
  </property>
  <property fmtid="{D5CDD505-2E9C-101B-9397-08002B2CF9AE}" pid="8" name="MSIP_Label_cb40898e-8284-402c-838e-1fd1e257f0ce_ContentBits">
    <vt:lpwstr>0</vt:lpwstr>
  </property>
</Properties>
</file>